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4" r:id="rId1"/>
  </p:sldMasterIdLst>
  <p:notesMasterIdLst>
    <p:notesMasterId r:id="rId34"/>
  </p:notesMasterIdLst>
  <p:sldIdLst>
    <p:sldId id="264" r:id="rId2"/>
    <p:sldId id="258" r:id="rId3"/>
    <p:sldId id="295" r:id="rId4"/>
    <p:sldId id="328" r:id="rId5"/>
    <p:sldId id="282" r:id="rId6"/>
    <p:sldId id="297" r:id="rId7"/>
    <p:sldId id="306" r:id="rId8"/>
    <p:sldId id="271" r:id="rId9"/>
    <p:sldId id="292" r:id="rId10"/>
    <p:sldId id="293" r:id="rId11"/>
    <p:sldId id="307" r:id="rId12"/>
    <p:sldId id="273" r:id="rId13"/>
    <p:sldId id="309" r:id="rId14"/>
    <p:sldId id="310" r:id="rId15"/>
    <p:sldId id="311" r:id="rId16"/>
    <p:sldId id="312" r:id="rId17"/>
    <p:sldId id="313" r:id="rId18"/>
    <p:sldId id="308" r:id="rId19"/>
    <p:sldId id="314" r:id="rId20"/>
    <p:sldId id="319" r:id="rId21"/>
    <p:sldId id="320" r:id="rId22"/>
    <p:sldId id="321" r:id="rId23"/>
    <p:sldId id="322" r:id="rId24"/>
    <p:sldId id="317" r:id="rId25"/>
    <p:sldId id="286" r:id="rId26"/>
    <p:sldId id="329" r:id="rId27"/>
    <p:sldId id="327" r:id="rId28"/>
    <p:sldId id="323" r:id="rId29"/>
    <p:sldId id="325" r:id="rId30"/>
    <p:sldId id="324" r:id="rId31"/>
    <p:sldId id="326" r:id="rId32"/>
    <p:sldId id="290" r:id="rId33"/>
  </p:sldIdLst>
  <p:sldSz cx="9906000" cy="6858000" type="A4"/>
  <p:notesSz cx="6797675" cy="9926638"/>
  <p:embeddedFontLst>
    <p:embeddedFont>
      <p:font typeface="나눔바른고딕" panose="020B0600000101010101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Noto Sans CJK KR Light" panose="020B0300000000000000" pitchFamily="34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스웨거 TTF" panose="020B0600000101010101" pitchFamily="50" charset="-127"/>
      <p:regular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8B4"/>
    <a:srgbClr val="56A889"/>
    <a:srgbClr val="808284"/>
    <a:srgbClr val="F06156"/>
    <a:srgbClr val="A6A6A6"/>
    <a:srgbClr val="AFABAB"/>
    <a:srgbClr val="DDDDDD"/>
    <a:srgbClr val="66A091"/>
    <a:srgbClr val="B5E3D8"/>
    <a:srgbClr val="86E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7446" autoAdjust="0"/>
  </p:normalViewPr>
  <p:slideViewPr>
    <p:cSldViewPr snapToGrid="0" showGuides="1">
      <p:cViewPr varScale="1">
        <p:scale>
          <a:sx n="163" d="100"/>
          <a:sy n="163" d="100"/>
        </p:scale>
        <p:origin x="1320" y="144"/>
      </p:cViewPr>
      <p:guideLst>
        <p:guide orient="horz" pos="2160"/>
        <p:guide pos="384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793DA-B02C-4C42-9760-40F495DA40F8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4385-C842-4B65-9336-64B8CDEF9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70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20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6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86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3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70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01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22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7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91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45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5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149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15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1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6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6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042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4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0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81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0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5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6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59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341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7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657F1-E26E-4878-8FB9-A33707A39A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94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ko/applications/#mobilenetv2" TargetMode="External"/><Relationship Id="rId2" Type="http://schemas.openxmlformats.org/officeDocument/2006/relationships/hyperlink" Target="https://keras.io/ko/applications/#inceptionresnet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ko/applications/" TargetMode="External"/><Relationship Id="rId5" Type="http://schemas.openxmlformats.org/officeDocument/2006/relationships/hyperlink" Target="https://keras.io/ko/applications/#xception" TargetMode="External"/><Relationship Id="rId4" Type="http://schemas.openxmlformats.org/officeDocument/2006/relationships/hyperlink" Target="https://keras.io/ko/applications/#nasne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ko/applications/#mobilenetv2" TargetMode="External"/><Relationship Id="rId2" Type="http://schemas.openxmlformats.org/officeDocument/2006/relationships/hyperlink" Target="https://keras.io/ko/applications/#inceptionresnetv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ras.io/ko/applications/#xception" TargetMode="External"/><Relationship Id="rId4" Type="http://schemas.openxmlformats.org/officeDocument/2006/relationships/hyperlink" Target="https://keras.io/ko/applications/#nasne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ko/applications/#mobilenetv2" TargetMode="External"/><Relationship Id="rId2" Type="http://schemas.openxmlformats.org/officeDocument/2006/relationships/hyperlink" Target="https://keras.io/ko/applications/#inceptionresnetv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ras.io/ko/applications/#xception" TargetMode="External"/><Relationship Id="rId4" Type="http://schemas.openxmlformats.org/officeDocument/2006/relationships/hyperlink" Target="https://keras.io/ko/applications/#nasne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49.50.174.33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github.com/Garrincha95/Final_Projec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KsX4jroHeA?feature=oembed" TargetMode="External"/><Relationship Id="rId5" Type="http://schemas.openxmlformats.org/officeDocument/2006/relationships/hyperlink" Target="https://www.youtube.com/watch?v=uKsX4jroHeA&amp;t=6s" TargetMode="Externa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MFiw78aVKKE&amp;feature=youtu.be" TargetMode="External"/><Relationship Id="rId2" Type="http://schemas.openxmlformats.org/officeDocument/2006/relationships/video" Target="https://www.youtube.com/embed/yjahRHchO_c?feature=oembed" TargetMode="External"/><Relationship Id="rId1" Type="http://schemas.openxmlformats.org/officeDocument/2006/relationships/video" Target="https://www.youtube.com/embed/MFiw78aVKKE?feature=oembed" TargetMode="External"/><Relationship Id="rId6" Type="http://schemas.openxmlformats.org/officeDocument/2006/relationships/hyperlink" Target="https://www.youtube.com/watch?v=yjahRHchO_c&amp;feature=youtu.be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32124" y="12621"/>
            <a:ext cx="3673876" cy="438117"/>
          </a:xfrm>
          <a:prstGeom prst="rect">
            <a:avLst/>
          </a:prstGeom>
          <a:ln w="28575">
            <a:noFill/>
          </a:ln>
        </p:spPr>
        <p:txBody>
          <a:bodyPr wrap="square" lIns="87171" tIns="43585" rIns="87171" bIns="43585">
            <a:spAutoFit/>
          </a:bodyPr>
          <a:lstStyle/>
          <a:p>
            <a:pPr lvl="0" algn="r"/>
            <a:r>
              <a:rPr lang="en-US" altLang="ko-KR" sz="2300" b="1" spc="-95" dirty="0">
                <a:solidFill>
                  <a:srgbClr val="93C8B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4</a:t>
            </a:r>
            <a:r>
              <a:rPr lang="ko-KR" altLang="en-US" sz="2300" b="1" spc="-95" dirty="0">
                <a:solidFill>
                  <a:srgbClr val="93C8B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차산업혁명 선도인력양성훈련 파이널 프로젝트</a:t>
            </a:r>
            <a:endParaRPr lang="zh-CN" altLang="en-US" sz="2300" b="1" spc="-95" dirty="0">
              <a:solidFill>
                <a:srgbClr val="93C8B4"/>
              </a:solidFill>
              <a:latin typeface="스웨거 TTF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5B6AF0-2752-48CB-97E7-0C6EFA251EED}"/>
              </a:ext>
            </a:extLst>
          </p:cNvPr>
          <p:cNvGrpSpPr/>
          <p:nvPr/>
        </p:nvGrpSpPr>
        <p:grpSpPr>
          <a:xfrm>
            <a:off x="7221582" y="6500734"/>
            <a:ext cx="2613393" cy="292211"/>
            <a:chOff x="-2883294" y="648631"/>
            <a:chExt cx="3807412" cy="47737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53416" y="648631"/>
              <a:ext cx="2277534" cy="47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 descr="[로고]_4차산업_가로타입_ver2 - 복사본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3294" y="732843"/>
              <a:ext cx="1461817" cy="3931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2863A3-D396-4705-8660-636F49224A76}"/>
              </a:ext>
            </a:extLst>
          </p:cNvPr>
          <p:cNvGrpSpPr/>
          <p:nvPr/>
        </p:nvGrpSpPr>
        <p:grpSpPr>
          <a:xfrm>
            <a:off x="0" y="1683729"/>
            <a:ext cx="4953000" cy="1161806"/>
            <a:chOff x="0" y="785674"/>
            <a:chExt cx="6096000" cy="1429915"/>
          </a:xfrm>
        </p:grpSpPr>
        <p:sp>
          <p:nvSpPr>
            <p:cNvPr id="5" name="矩形 4"/>
            <p:cNvSpPr/>
            <p:nvPr/>
          </p:nvSpPr>
          <p:spPr>
            <a:xfrm>
              <a:off x="874111" y="785674"/>
              <a:ext cx="5107591" cy="71441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87171" tIns="43585" rIns="87171" bIns="43585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rgbClr val="93C8B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DeepFake Detection System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02D42C9-30F9-4B2C-B5E7-C5B550934B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66850"/>
              <a:ext cx="6096000" cy="0"/>
            </a:xfrm>
            <a:prstGeom prst="line">
              <a:avLst/>
            </a:prstGeom>
            <a:ln w="57150">
              <a:solidFill>
                <a:srgbClr val="93C8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74795E-59FD-45CE-ACD6-73CBDCBB9B49}"/>
                </a:ext>
              </a:extLst>
            </p:cNvPr>
            <p:cNvSpPr txBox="1"/>
            <p:nvPr/>
          </p:nvSpPr>
          <p:spPr>
            <a:xfrm>
              <a:off x="2076450" y="1571626"/>
              <a:ext cx="3905250" cy="64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운영 기관명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: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멀티캠퍼스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훈련 </a:t>
              </a:r>
              <a:r>
                <a:rPr lang="ko-KR" altLang="en-US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과정명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: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딥러닝 기반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AI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엔지니어링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62E00E-7722-4C94-B042-331C02A6C70C}"/>
              </a:ext>
            </a:extLst>
          </p:cNvPr>
          <p:cNvGrpSpPr/>
          <p:nvPr/>
        </p:nvGrpSpPr>
        <p:grpSpPr>
          <a:xfrm>
            <a:off x="8009931" y="4035352"/>
            <a:ext cx="1435593" cy="1652677"/>
            <a:chOff x="9192397" y="3822854"/>
            <a:chExt cx="2156637" cy="2034064"/>
          </a:xfrm>
        </p:grpSpPr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9192397" y="4108604"/>
              <a:ext cx="1924049" cy="1748314"/>
            </a:xfrm>
            <a:prstGeom prst="rect">
              <a:avLst/>
            </a:prstGeom>
            <a:ln w="28575">
              <a:noFill/>
            </a:ln>
          </p:spPr>
          <p:txBody>
            <a:bodyPr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팀 원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: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이찬호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0" indent="0" algn="r">
                <a:buNone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이정철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0" indent="0" algn="r">
                <a:buNone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정소현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0" indent="0" algn="r">
                <a:buNone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정용주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0" indent="0" algn="r">
                <a:buNone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황지민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41BF0892-C33B-4901-ABCA-0FE355EE174D}"/>
                </a:ext>
              </a:extLst>
            </p:cNvPr>
            <p:cNvSpPr txBox="1">
              <a:spLocks/>
            </p:cNvSpPr>
            <p:nvPr/>
          </p:nvSpPr>
          <p:spPr>
            <a:xfrm>
              <a:off x="9334499" y="3822854"/>
              <a:ext cx="2014535" cy="467680"/>
            </a:xfrm>
            <a:prstGeom prst="rect">
              <a:avLst/>
            </a:prstGeom>
            <a:ln w="28575">
              <a:noFill/>
            </a:ln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팀 명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: CHIMAC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1253841" y="2021177"/>
            <a:ext cx="4198588" cy="313148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endParaRPr lang="en-US" altLang="ko-KR" sz="1463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83D3D9D-3131-42BA-9391-7D9C393717A2}"/>
              </a:ext>
            </a:extLst>
          </p:cNvPr>
          <p:cNvGrpSpPr/>
          <p:nvPr/>
        </p:nvGrpSpPr>
        <p:grpSpPr>
          <a:xfrm>
            <a:off x="171877" y="1777357"/>
            <a:ext cx="9562244" cy="3303285"/>
            <a:chOff x="353239" y="1341723"/>
            <a:chExt cx="11768916" cy="4065581"/>
          </a:xfrm>
        </p:grpSpPr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6E1A2D7B-4234-44CB-8573-6DC1404B7169}"/>
                </a:ext>
              </a:extLst>
            </p:cNvPr>
            <p:cNvSpPr/>
            <p:nvPr/>
          </p:nvSpPr>
          <p:spPr>
            <a:xfrm>
              <a:off x="4406421" y="3420908"/>
              <a:ext cx="710779" cy="594000"/>
            </a:xfrm>
            <a:prstGeom prst="flowChartConnector">
              <a:avLst/>
            </a:prstGeom>
            <a:solidFill>
              <a:srgbClr val="93C8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25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04</a:t>
              </a:r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92547DD-F81D-409A-9A40-AA57C347A495}"/>
                </a:ext>
              </a:extLst>
            </p:cNvPr>
            <p:cNvSpPr/>
            <p:nvPr/>
          </p:nvSpPr>
          <p:spPr>
            <a:xfrm>
              <a:off x="353239" y="3420908"/>
              <a:ext cx="710779" cy="594000"/>
            </a:xfrm>
            <a:prstGeom prst="flowChartConnector">
              <a:avLst/>
            </a:prstGeom>
            <a:solidFill>
              <a:srgbClr val="93C8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25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03</a:t>
              </a:r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1438C191-5922-4789-9E8A-03E5559ED701}"/>
                </a:ext>
              </a:extLst>
            </p:cNvPr>
            <p:cNvSpPr/>
            <p:nvPr/>
          </p:nvSpPr>
          <p:spPr>
            <a:xfrm>
              <a:off x="4387904" y="1341723"/>
              <a:ext cx="710779" cy="594000"/>
            </a:xfrm>
            <a:prstGeom prst="flowChartConnector">
              <a:avLst/>
            </a:prstGeom>
            <a:solidFill>
              <a:srgbClr val="93C8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25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02</a:t>
              </a:r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DDB8111-B017-4821-B068-4B5312EF931D}"/>
                </a:ext>
              </a:extLst>
            </p:cNvPr>
            <p:cNvGrpSpPr/>
            <p:nvPr/>
          </p:nvGrpSpPr>
          <p:grpSpPr>
            <a:xfrm>
              <a:off x="353239" y="1341723"/>
              <a:ext cx="11768916" cy="4065581"/>
              <a:chOff x="353239" y="1341723"/>
              <a:chExt cx="11768916" cy="4065581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080F0F1-A45F-403F-88A4-88F2B188007E}"/>
                  </a:ext>
                </a:extLst>
              </p:cNvPr>
              <p:cNvSpPr/>
              <p:nvPr/>
            </p:nvSpPr>
            <p:spPr>
              <a:xfrm>
                <a:off x="8399023" y="1793489"/>
                <a:ext cx="3723132" cy="3254836"/>
              </a:xfrm>
              <a:prstGeom prst="rect">
                <a:avLst/>
              </a:prstGeom>
            </p:spPr>
            <p:txBody>
              <a:bodyPr wrap="square" lIns="87171" tIns="43585" rIns="87171" bIns="43585">
                <a:spAutoFit/>
              </a:bodyPr>
              <a:lstStyle/>
              <a:p>
                <a:pPr algn="ctr"/>
                <a:r>
                  <a:rPr lang="en-US" altLang="ko-KR" dirty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UnderSampling</a:t>
                </a:r>
              </a:p>
              <a:p>
                <a:pPr algn="ctr"/>
                <a:endParaRPr lang="en-US" altLang="ko-KR" sz="813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232172" indent="-232172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Fake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개수가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Real 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보다 많아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Overfitting 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발생</a:t>
                </a:r>
                <a:endPara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232172" indent="-232172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Overfitting 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방지를 위해                                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1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번 코드로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Real 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사진을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,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                             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 2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번 코드로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Fake 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사진을 불러 온 뒤             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 3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번 코드로 미리 생성 된 폴더에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Fake 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사진을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Real 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개수에 맞춰 랜덤으로 파일 복사</a:t>
                </a:r>
                <a:endPara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232172" indent="-232172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4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번 코드로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Fake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와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Real 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사진을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Train,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Validation, Test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로 분류</a:t>
                </a:r>
                <a:endPara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F3BB8C0-327A-44E2-8E93-ED47170211A1}"/>
                  </a:ext>
                </a:extLst>
              </p:cNvPr>
              <p:cNvGrpSpPr/>
              <p:nvPr/>
            </p:nvGrpSpPr>
            <p:grpSpPr>
              <a:xfrm>
                <a:off x="353239" y="1341723"/>
                <a:ext cx="8054797" cy="4065581"/>
                <a:chOff x="1962964" y="1132173"/>
                <a:chExt cx="8054797" cy="4065581"/>
              </a:xfrm>
            </p:grpSpPr>
            <p:sp>
              <p:nvSpPr>
                <p:cNvPr id="33" name="순서도: 연결자 32">
                  <a:extLst>
                    <a:ext uri="{FF2B5EF4-FFF2-40B4-BE49-F238E27FC236}">
                      <a16:creationId xmlns:a16="http://schemas.microsoft.com/office/drawing/2014/main" id="{A8B09F28-96A3-4E41-A72B-86DF2EE42A2E}"/>
                    </a:ext>
                  </a:extLst>
                </p:cNvPr>
                <p:cNvSpPr/>
                <p:nvPr/>
              </p:nvSpPr>
              <p:spPr>
                <a:xfrm>
                  <a:off x="1962964" y="1132173"/>
                  <a:ext cx="710779" cy="594000"/>
                </a:xfrm>
                <a:prstGeom prst="flowChartConnector">
                  <a:avLst/>
                </a:prstGeom>
                <a:solidFill>
                  <a:srgbClr val="93C8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25" dirty="0">
                      <a:latin typeface="스웨거 TTF" panose="020B0600000101010101" pitchFamily="50" charset="-127"/>
                      <a:ea typeface="스웨거 TTF" panose="020B0600000101010101" pitchFamily="50" charset="-127"/>
                    </a:rPr>
                    <a:t>01</a:t>
                  </a:r>
                  <a:endParaRPr lang="ko-KR" altLang="en-US" sz="1625" dirty="0">
                    <a:latin typeface="스웨거 TTF" panose="020B0600000101010101" pitchFamily="50" charset="-127"/>
                    <a:ea typeface="스웨거 TTF" panose="020B0600000101010101" pitchFamily="50" charset="-127"/>
                  </a:endParaRPr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DF6586FF-E5CB-4227-B299-3039270204AD}"/>
                    </a:ext>
                  </a:extLst>
                </p:cNvPr>
                <p:cNvGrpSpPr/>
                <p:nvPr/>
              </p:nvGrpSpPr>
              <p:grpSpPr>
                <a:xfrm>
                  <a:off x="2269490" y="1550421"/>
                  <a:ext cx="7748271" cy="3647333"/>
                  <a:chOff x="304545" y="1411287"/>
                  <a:chExt cx="7748271" cy="3647333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D5307D54-0C79-41FF-82CC-A430754F4575}"/>
                      </a:ext>
                    </a:extLst>
                  </p:cNvPr>
                  <p:cNvGrpSpPr/>
                  <p:nvPr/>
                </p:nvGrpSpPr>
                <p:grpSpPr>
                  <a:xfrm>
                    <a:off x="304545" y="1411287"/>
                    <a:ext cx="7748271" cy="3647333"/>
                    <a:chOff x="304545" y="1401762"/>
                    <a:chExt cx="7748271" cy="364733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6E22097B-F87C-452A-824D-54230703F6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545" y="1401762"/>
                      <a:ext cx="7748271" cy="1552575"/>
                      <a:chOff x="304545" y="1401762"/>
                      <a:chExt cx="7748271" cy="1552575"/>
                    </a:xfrm>
                  </p:grpSpPr>
                  <p:pic>
                    <p:nvPicPr>
                      <p:cNvPr id="9" name="그림 8">
                        <a:extLst>
                          <a:ext uri="{FF2B5EF4-FFF2-40B4-BE49-F238E27FC236}">
                            <a16:creationId xmlns:a16="http://schemas.microsoft.com/office/drawing/2014/main" id="{C40F1A8C-20CC-4CF1-ABB2-E8AAA92D91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545" y="1401762"/>
                        <a:ext cx="3744557" cy="155257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" name="그림 9">
                        <a:extLst>
                          <a:ext uri="{FF2B5EF4-FFF2-40B4-BE49-F238E27FC236}">
                            <a16:creationId xmlns:a16="http://schemas.microsoft.com/office/drawing/2014/main" id="{9D23FFE2-8BC3-4EA0-915E-89CAE43DDA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9684" y="1401762"/>
                        <a:ext cx="3723132" cy="155257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2" name="그림 11">
                      <a:extLst>
                        <a:ext uri="{FF2B5EF4-FFF2-40B4-BE49-F238E27FC236}">
                          <a16:creationId xmlns:a16="http://schemas.microsoft.com/office/drawing/2014/main" id="{9D5321CC-4F8A-4A99-A17C-E12E5516BF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04545" y="3496520"/>
                      <a:ext cx="3741149" cy="155257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169477A5-DF3E-456C-ADFD-F0F1D4386C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338696" y="3517517"/>
                    <a:ext cx="3705107" cy="1520776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549BDCD5-C3D3-46F0-8EE6-3F44DF1557CC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탐색적 분석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43616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79204E0-46D0-4B1B-BDC3-6F30AF7CAA63}"/>
              </a:ext>
            </a:extLst>
          </p:cNvPr>
          <p:cNvSpPr/>
          <p:nvPr/>
        </p:nvSpPr>
        <p:spPr>
          <a:xfrm>
            <a:off x="1584103" y="1863465"/>
            <a:ext cx="6737791" cy="3359746"/>
          </a:xfrm>
          <a:prstGeom prst="roundRect">
            <a:avLst/>
          </a:prstGeom>
          <a:noFill/>
          <a:ln>
            <a:solidFill>
              <a:srgbClr val="93C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1253841" y="2021177"/>
            <a:ext cx="4198588" cy="313148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endParaRPr lang="en-US" altLang="ko-KR" sz="1463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DFC4AE-EE84-4160-B8D1-DD5E7E33D8C9}"/>
              </a:ext>
            </a:extLst>
          </p:cNvPr>
          <p:cNvGrpSpPr/>
          <p:nvPr/>
        </p:nvGrpSpPr>
        <p:grpSpPr>
          <a:xfrm>
            <a:off x="1969803" y="1609635"/>
            <a:ext cx="5966391" cy="3419186"/>
            <a:chOff x="1969805" y="1831275"/>
            <a:chExt cx="5966391" cy="341918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2D89DC0-AA90-4B3E-9580-501A4EE4CC5B}"/>
                </a:ext>
              </a:extLst>
            </p:cNvPr>
            <p:cNvGrpSpPr/>
            <p:nvPr/>
          </p:nvGrpSpPr>
          <p:grpSpPr>
            <a:xfrm>
              <a:off x="1969805" y="2625629"/>
              <a:ext cx="5966391" cy="2624832"/>
              <a:chOff x="1668261" y="2628335"/>
              <a:chExt cx="8895300" cy="3230562"/>
            </a:xfrm>
            <a:solidFill>
              <a:srgbClr val="808284"/>
            </a:solidFill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86F1651-51DB-4D1B-8281-6E0B6E59EEB4}"/>
                  </a:ext>
                </a:extLst>
              </p:cNvPr>
              <p:cNvGrpSpPr/>
              <p:nvPr/>
            </p:nvGrpSpPr>
            <p:grpSpPr>
              <a:xfrm>
                <a:off x="7336970" y="2628335"/>
                <a:ext cx="3226591" cy="3230562"/>
                <a:chOff x="6094324" y="1045671"/>
                <a:chExt cx="3226591" cy="3230562"/>
              </a:xfrm>
              <a:grpFill/>
            </p:grpSpPr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3E13ADC5-452B-4CEE-90B9-2FCB7FD2E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4324" y="1045671"/>
                  <a:ext cx="1524000" cy="152400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9BCD82AA-8B50-4FE7-9C5C-302531E57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4324" y="2752233"/>
                  <a:ext cx="1524000" cy="152400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F534EEF8-77CA-4922-AFE6-EDAAC89C0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6915" y="1045671"/>
                  <a:ext cx="1524000" cy="152400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1196A2C5-6786-4FBB-8F00-D245959596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6915" y="2752233"/>
                  <a:ext cx="1524000" cy="152400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2A38096-A93B-4FE9-8CFC-D13233FB0B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402" t="8098" r="6838" b="8677"/>
              <a:stretch/>
            </p:blipFill>
            <p:spPr>
              <a:xfrm>
                <a:off x="1668261" y="3454933"/>
                <a:ext cx="1239521" cy="159142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1609221-64BB-4033-9A11-0B9C40227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4443" t="7791" r="9249" b="9405"/>
              <a:stretch/>
            </p:blipFill>
            <p:spPr>
              <a:xfrm>
                <a:off x="4106090" y="3549129"/>
                <a:ext cx="1442721" cy="140631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7BEF7A2-9832-498D-8A4F-4508454BE32E}"/>
                  </a:ext>
                </a:extLst>
              </p:cNvPr>
              <p:cNvGrpSpPr/>
              <p:nvPr/>
            </p:nvGrpSpPr>
            <p:grpSpPr>
              <a:xfrm>
                <a:off x="3049452" y="3759531"/>
                <a:ext cx="907011" cy="1039091"/>
                <a:chOff x="1808480" y="3269673"/>
                <a:chExt cx="907011" cy="1039091"/>
              </a:xfrm>
              <a:grpFill/>
            </p:grpSpPr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3B00F563-256A-4257-A684-AD990648A7C3}"/>
                    </a:ext>
                  </a:extLst>
                </p:cNvPr>
                <p:cNvCxnSpPr/>
                <p:nvPr/>
              </p:nvCxnSpPr>
              <p:spPr>
                <a:xfrm>
                  <a:off x="1808480" y="3762431"/>
                  <a:ext cx="907011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93C8B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A501121E-6EE0-42A9-8BBE-E39123CFEF9B}"/>
                    </a:ext>
                  </a:extLst>
                </p:cNvPr>
                <p:cNvCxnSpPr/>
                <p:nvPr/>
              </p:nvCxnSpPr>
              <p:spPr>
                <a:xfrm>
                  <a:off x="1808480" y="3269673"/>
                  <a:ext cx="362059" cy="0"/>
                </a:xfrm>
                <a:prstGeom prst="line">
                  <a:avLst/>
                </a:prstGeom>
                <a:grpFill/>
                <a:ln w="19050">
                  <a:solidFill>
                    <a:srgbClr val="93C8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8C78348-E9AD-4451-B0DD-AD2C76CBFD60}"/>
                    </a:ext>
                  </a:extLst>
                </p:cNvPr>
                <p:cNvCxnSpPr/>
                <p:nvPr/>
              </p:nvCxnSpPr>
              <p:spPr>
                <a:xfrm>
                  <a:off x="1808480" y="4308764"/>
                  <a:ext cx="362059" cy="0"/>
                </a:xfrm>
                <a:prstGeom prst="line">
                  <a:avLst/>
                </a:prstGeom>
                <a:grpFill/>
                <a:ln w="19050">
                  <a:solidFill>
                    <a:srgbClr val="93C8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500370D8-3F23-422C-B963-D4834033234E}"/>
                    </a:ext>
                  </a:extLst>
                </p:cNvPr>
                <p:cNvCxnSpPr/>
                <p:nvPr/>
              </p:nvCxnSpPr>
              <p:spPr>
                <a:xfrm>
                  <a:off x="2170539" y="3269673"/>
                  <a:ext cx="0" cy="1039091"/>
                </a:xfrm>
                <a:prstGeom prst="line">
                  <a:avLst/>
                </a:prstGeom>
                <a:grpFill/>
                <a:ln w="19050">
                  <a:solidFill>
                    <a:srgbClr val="93C8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99A175E-9C50-49A7-9DBD-89CC4635CDF3}"/>
                  </a:ext>
                </a:extLst>
              </p:cNvPr>
              <p:cNvGrpSpPr/>
              <p:nvPr/>
            </p:nvGrpSpPr>
            <p:grpSpPr>
              <a:xfrm>
                <a:off x="5918914" y="3884226"/>
                <a:ext cx="1056638" cy="761991"/>
                <a:chOff x="4677943" y="3394368"/>
                <a:chExt cx="1056638" cy="761991"/>
              </a:xfrm>
              <a:grpFill/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B3A778BA-246F-4000-A450-FCAA179302A8}"/>
                    </a:ext>
                  </a:extLst>
                </p:cNvPr>
                <p:cNvCxnSpPr/>
                <p:nvPr/>
              </p:nvCxnSpPr>
              <p:spPr>
                <a:xfrm>
                  <a:off x="5012292" y="3762432"/>
                  <a:ext cx="722289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93C8B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5033CC5B-57CF-4B9A-B039-339AE06BE19A}"/>
                    </a:ext>
                  </a:extLst>
                </p:cNvPr>
                <p:cNvCxnSpPr/>
                <p:nvPr/>
              </p:nvCxnSpPr>
              <p:spPr>
                <a:xfrm>
                  <a:off x="4677943" y="3394368"/>
                  <a:ext cx="334349" cy="0"/>
                </a:xfrm>
                <a:prstGeom prst="line">
                  <a:avLst/>
                </a:prstGeom>
                <a:grpFill/>
                <a:ln w="19050">
                  <a:solidFill>
                    <a:srgbClr val="93C8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F106CF4-8191-4383-A903-A8C49EBEE1A2}"/>
                    </a:ext>
                  </a:extLst>
                </p:cNvPr>
                <p:cNvCxnSpPr/>
                <p:nvPr/>
              </p:nvCxnSpPr>
              <p:spPr>
                <a:xfrm>
                  <a:off x="4677943" y="4156359"/>
                  <a:ext cx="334349" cy="0"/>
                </a:xfrm>
                <a:prstGeom prst="line">
                  <a:avLst/>
                </a:prstGeom>
                <a:grpFill/>
                <a:ln w="19050">
                  <a:solidFill>
                    <a:srgbClr val="93C8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2EB9CE5-C66C-4F84-B3F0-080BC6850079}"/>
                    </a:ext>
                  </a:extLst>
                </p:cNvPr>
                <p:cNvCxnSpPr/>
                <p:nvPr/>
              </p:nvCxnSpPr>
              <p:spPr>
                <a:xfrm>
                  <a:off x="5012292" y="3394368"/>
                  <a:ext cx="0" cy="761991"/>
                </a:xfrm>
                <a:prstGeom prst="line">
                  <a:avLst/>
                </a:prstGeom>
                <a:grpFill/>
                <a:ln w="19050">
                  <a:solidFill>
                    <a:srgbClr val="93C8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BC0BA97-E398-459A-9062-259E4439C499}"/>
                </a:ext>
              </a:extLst>
            </p:cNvPr>
            <p:cNvSpPr/>
            <p:nvPr/>
          </p:nvSpPr>
          <p:spPr>
            <a:xfrm>
              <a:off x="3664448" y="1831275"/>
              <a:ext cx="2577103" cy="4573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93C8B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UnderSampling</a:t>
              </a:r>
              <a:r>
                <a:rPr lang="ko-KR" altLang="en-US" sz="2400" dirty="0">
                  <a:solidFill>
                    <a:srgbClr val="93C8B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의 결과물</a:t>
              </a:r>
              <a:endParaRPr lang="en-US" altLang="ko-KR" sz="2400" dirty="0">
                <a:solidFill>
                  <a:srgbClr val="93C8B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A7DCDA11-9C90-4618-8D3C-B4A50264C9B1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탐색적 분석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957680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71FDBF-7EC3-47CB-9496-749088F97325}"/>
              </a:ext>
            </a:extLst>
          </p:cNvPr>
          <p:cNvGrpSpPr/>
          <p:nvPr/>
        </p:nvGrpSpPr>
        <p:grpSpPr>
          <a:xfrm>
            <a:off x="109698" y="1391747"/>
            <a:ext cx="9803493" cy="4642779"/>
            <a:chOff x="237151" y="1524913"/>
            <a:chExt cx="9803493" cy="4642779"/>
          </a:xfrm>
        </p:grpSpPr>
        <p:pic>
          <p:nvPicPr>
            <p:cNvPr id="1028" name="Picture 4" descr="CNN, Convolutional Neural Network 요약">
              <a:extLst>
                <a:ext uri="{FF2B5EF4-FFF2-40B4-BE49-F238E27FC236}">
                  <a16:creationId xmlns:a16="http://schemas.microsoft.com/office/drawing/2014/main" id="{306D0DCB-660A-46D7-8468-F5C7923F8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51" y="2247132"/>
              <a:ext cx="5336198" cy="2982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31ECB5-CB5B-4C91-BC42-CD9E859DB963}"/>
                </a:ext>
              </a:extLst>
            </p:cNvPr>
            <p:cNvGrpSpPr/>
            <p:nvPr/>
          </p:nvGrpSpPr>
          <p:grpSpPr>
            <a:xfrm>
              <a:off x="6009215" y="1524913"/>
              <a:ext cx="4031429" cy="4642779"/>
              <a:chOff x="7374104" y="1829479"/>
              <a:chExt cx="4961758" cy="571419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18B9028-7A42-4747-B5ED-54D9EFDB6F3D}"/>
                  </a:ext>
                </a:extLst>
              </p:cNvPr>
              <p:cNvSpPr/>
              <p:nvPr/>
            </p:nvSpPr>
            <p:spPr>
              <a:xfrm>
                <a:off x="7374105" y="1829479"/>
                <a:ext cx="4961757" cy="2459353"/>
              </a:xfrm>
              <a:prstGeom prst="rect">
                <a:avLst/>
              </a:prstGeom>
            </p:spPr>
            <p:txBody>
              <a:bodyPr wrap="square" lIns="87171" tIns="43585" rIns="87171" bIns="43585">
                <a:spAutoFit/>
              </a:bodyPr>
              <a:lstStyle/>
              <a:p>
                <a:pPr algn="ctr"/>
                <a:r>
                  <a:rPr lang="en-US" altLang="ko-KR" dirty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CNN (Convolutional Neural Network)</a:t>
                </a:r>
              </a:p>
              <a:p>
                <a:pPr algn="ctr"/>
                <a:endParaRPr lang="en-US" altLang="ko-KR" sz="813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232172" indent="-232172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808284"/>
                    </a:solidFill>
                  </a:rPr>
                  <a:t>이미지를 인식을 위해 패턴을 찾는데 특히 유용</a:t>
                </a:r>
                <a:endParaRPr lang="en-US" altLang="ko-KR" sz="1400" dirty="0">
                  <a:solidFill>
                    <a:srgbClr val="808284"/>
                  </a:solidFill>
                </a:endParaRPr>
              </a:p>
              <a:p>
                <a:pPr marL="232172" indent="-232172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808284"/>
                    </a:solidFill>
                  </a:rPr>
                  <a:t>데이터에서 직접 학습하고 패턴을 사용해 이미지를 분류</a:t>
                </a:r>
                <a:endParaRPr lang="en-US" altLang="ko-KR" sz="1400" dirty="0">
                  <a:solidFill>
                    <a:srgbClr val="808284"/>
                  </a:solidFill>
                </a:endParaRPr>
              </a:p>
              <a:p>
                <a:pPr marL="232172" indent="-232172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808284"/>
                    </a:solidFill>
                  </a:rPr>
                  <a:t>특징을 수동으로 추출할 필요가 없음</a:t>
                </a:r>
                <a:endParaRPr lang="en-US" altLang="ko-KR" sz="1400" dirty="0">
                  <a:solidFill>
                    <a:srgbClr val="808284"/>
                  </a:solidFill>
                </a:endParaRPr>
              </a:p>
              <a:p>
                <a:pPr marL="232172" indent="-232172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808284"/>
                    </a:solidFill>
                  </a:rPr>
                  <a:t>자율주행자동차</a:t>
                </a:r>
                <a:r>
                  <a:rPr lang="en-US" altLang="ko-KR" sz="1400" dirty="0">
                    <a:solidFill>
                      <a:srgbClr val="808284"/>
                    </a:solidFill>
                  </a:rPr>
                  <a:t>, </a:t>
                </a:r>
                <a:r>
                  <a:rPr lang="ko-KR" altLang="en-US" sz="1400" dirty="0">
                    <a:solidFill>
                      <a:srgbClr val="808284"/>
                    </a:solidFill>
                  </a:rPr>
                  <a:t>얼굴인식과 같은 객체인식이나 </a:t>
                </a:r>
                <a:r>
                  <a:rPr lang="en-US" altLang="ko-KR" sz="1400" dirty="0">
                    <a:solidFill>
                      <a:srgbClr val="808284"/>
                    </a:solidFill>
                  </a:rPr>
                  <a:t>C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omputer Vision</a:t>
                </a:r>
                <a:r>
                  <a:rPr lang="ko-KR" altLang="en-US" sz="1400" dirty="0">
                    <a:solidFill>
                      <a:srgbClr val="808284"/>
                    </a:solidFill>
                  </a:rPr>
                  <a:t>이 필요한 분야에 많이 사용 됨</a:t>
                </a:r>
                <a:endParaRPr lang="en-US" altLang="ko-KR" sz="1400" dirty="0">
                  <a:solidFill>
                    <a:srgbClr val="808284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ADD9084-2065-4F4B-B773-18A309B80514}"/>
                  </a:ext>
                </a:extLst>
              </p:cNvPr>
              <p:cNvSpPr/>
              <p:nvPr/>
            </p:nvSpPr>
            <p:spPr>
              <a:xfrm>
                <a:off x="7374104" y="4553994"/>
                <a:ext cx="4817895" cy="2989676"/>
              </a:xfrm>
              <a:prstGeom prst="rect">
                <a:avLst/>
              </a:prstGeom>
            </p:spPr>
            <p:txBody>
              <a:bodyPr wrap="square" lIns="87171" tIns="43585" rIns="87171" bIns="43585">
                <a:spAutoFit/>
              </a:bodyPr>
              <a:lstStyle/>
              <a:p>
                <a:pPr algn="ctr"/>
                <a:r>
                  <a:rPr lang="en-US" altLang="ko-KR" dirty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CNN </a:t>
                </a:r>
                <a:r>
                  <a:rPr lang="ko-KR" altLang="en-US" dirty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주요 용어</a:t>
                </a:r>
                <a:endPara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algn="ctr"/>
                <a:endParaRPr lang="en-US" altLang="ko-KR" sz="813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232172" indent="-232172" fontAlgn="base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Convolution (</a:t>
                </a:r>
                <a:r>
                  <a:rPr lang="ko-KR" altLang="en-US" sz="1400" dirty="0" err="1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합성곱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)</a:t>
                </a:r>
              </a:p>
              <a:p>
                <a:pPr marL="232172" indent="-232172" fontAlgn="base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채널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(Channel)</a:t>
                </a:r>
              </a:p>
              <a:p>
                <a:pPr marL="232172" indent="-232172" fontAlgn="base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필터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(Filter)</a:t>
                </a:r>
              </a:p>
              <a:p>
                <a:pPr marL="232172" indent="-232172" fontAlgn="base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커널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(Kernel)</a:t>
                </a:r>
              </a:p>
              <a:p>
                <a:pPr marL="232172" indent="-232172" fontAlgn="base"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스트라이드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(</a:t>
                </a:r>
                <a:r>
                  <a:rPr lang="en-US" altLang="ko-KR" sz="1400" dirty="0" err="1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Strid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)</a:t>
                </a:r>
              </a:p>
              <a:p>
                <a:pPr marL="232172" indent="-232172" fontAlgn="base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패딩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(Padding)</a:t>
                </a:r>
              </a:p>
              <a:p>
                <a:pPr marL="232172" indent="-232172" fontAlgn="base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피처 맵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(Feature Map)</a:t>
                </a:r>
              </a:p>
              <a:p>
                <a:pPr marL="232172" indent="-232172" fontAlgn="base"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액티베이션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맵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(Activation Map)</a:t>
                </a:r>
              </a:p>
              <a:p>
                <a:pPr marL="232172" indent="-232172" fontAlgn="base"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풀링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</a:t>
                </a:r>
                <a:r>
                  <a:rPr lang="en-US" altLang="ko-KR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(Pooling) </a:t>
                </a:r>
                <a:r>
                  <a:rPr lang="ko-KR" altLang="en-US" sz="1400" dirty="0">
                    <a:solidFill>
                      <a:srgbClr val="808284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레이어</a:t>
                </a:r>
              </a:p>
            </p:txBody>
          </p:sp>
        </p:grpSp>
      </p:grp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E5913657-A3C9-4D26-BCDA-94B13BD4139D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</p:spTree>
    <p:extLst>
      <p:ext uri="{BB962C8B-B14F-4D97-AF65-F5344CB8AC3E}">
        <p14:creationId xmlns:p14="http://schemas.microsoft.com/office/powerpoint/2010/main" val="326658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5C39EA-4546-4BCA-A615-AB01A7886A6B}"/>
              </a:ext>
            </a:extLst>
          </p:cNvPr>
          <p:cNvGrpSpPr/>
          <p:nvPr/>
        </p:nvGrpSpPr>
        <p:grpSpPr>
          <a:xfrm>
            <a:off x="621303" y="1943100"/>
            <a:ext cx="8663391" cy="2971800"/>
            <a:chOff x="971029" y="1943100"/>
            <a:chExt cx="8663391" cy="29718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719880" y="2860775"/>
              <a:ext cx="3914540" cy="1136450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CNN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주요 용어 </a:t>
              </a:r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- </a:t>
              </a:r>
              <a:r>
                <a:rPr lang="ko-KR" altLang="en-US" dirty="0" err="1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합성곱</a:t>
              </a:r>
              <a:endPara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813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두 함수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f, g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가운데 하나의 함수를 반전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(Reverse),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전이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(Shift)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시킨 다음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하나의 함수와 곱한 결과를 적분하는 것을 의미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 </a:t>
              </a:r>
              <a:endParaRPr lang="en-US" altLang="ko-KR" sz="10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AC7B4B6-F62E-4C11-9D5F-99D941529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29" y="1943100"/>
              <a:ext cx="4070747" cy="2971800"/>
            </a:xfrm>
            <a:prstGeom prst="rect">
              <a:avLst/>
            </a:prstGeom>
          </p:spPr>
        </p:pic>
      </p:grp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F9C54276-CA02-42CB-8781-908141EA94E4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</p:spTree>
    <p:extLst>
      <p:ext uri="{BB962C8B-B14F-4D97-AF65-F5344CB8AC3E}">
        <p14:creationId xmlns:p14="http://schemas.microsoft.com/office/powerpoint/2010/main" val="229967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87E2A2-3E20-455E-8459-10AEDB78D6A8}"/>
              </a:ext>
            </a:extLst>
          </p:cNvPr>
          <p:cNvGrpSpPr/>
          <p:nvPr/>
        </p:nvGrpSpPr>
        <p:grpSpPr>
          <a:xfrm>
            <a:off x="329433" y="1819004"/>
            <a:ext cx="9247131" cy="3219991"/>
            <a:chOff x="387289" y="1819004"/>
            <a:chExt cx="9247131" cy="32199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719880" y="2684541"/>
              <a:ext cx="3914540" cy="1782781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CNN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주요 용어 </a:t>
              </a:r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-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채널</a:t>
              </a:r>
              <a:endPara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813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이미지 픽셀 하나하나는 실수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컬러 사진은 천연색 표현을 위해 각 픽셀을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RGB 3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개의 실수로 표현한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3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차원 데이터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컬러 이미지는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3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개의 채널로 구성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흑백 명암만을 표현하는 흑백 사진은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차원 데이터로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 채널로 구성</a:t>
              </a:r>
              <a:endParaRPr lang="en-US" altLang="ko-KR" sz="10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4098" name="Picture 2" descr="3개의 채널로 만들어진 컬러 사진">
              <a:extLst>
                <a:ext uri="{FF2B5EF4-FFF2-40B4-BE49-F238E27FC236}">
                  <a16:creationId xmlns:a16="http://schemas.microsoft.com/office/drawing/2014/main" id="{3BF1BC5B-4862-48BC-9E42-4E9147CCB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7" t="2323" r="2143" b="9160"/>
            <a:stretch/>
          </p:blipFill>
          <p:spPr bwMode="auto">
            <a:xfrm>
              <a:off x="387289" y="1819004"/>
              <a:ext cx="5131109" cy="321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F4B55396-2715-4FFC-B931-8E25957916C5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</p:spTree>
    <p:extLst>
      <p:ext uri="{BB962C8B-B14F-4D97-AF65-F5344CB8AC3E}">
        <p14:creationId xmlns:p14="http://schemas.microsoft.com/office/powerpoint/2010/main" val="9350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228101-7A38-4205-8D6E-0CCCD2E00066}"/>
              </a:ext>
            </a:extLst>
          </p:cNvPr>
          <p:cNvGrpSpPr/>
          <p:nvPr/>
        </p:nvGrpSpPr>
        <p:grpSpPr>
          <a:xfrm>
            <a:off x="462978" y="1500865"/>
            <a:ext cx="8980042" cy="4335663"/>
            <a:chOff x="654378" y="1580056"/>
            <a:chExt cx="8980042" cy="43356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719880" y="2948844"/>
              <a:ext cx="3914540" cy="1136450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CNN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주요 용어 </a:t>
              </a:r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-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필터</a:t>
              </a:r>
              <a:endPara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813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이미지의 특징을 찾아내기 위한 공용 파라미터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Filter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를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Kernel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이라고 하기도 함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CNN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에서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Filter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와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Kernel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은 같은 의미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 </a:t>
              </a:r>
              <a:endParaRPr lang="en-US" altLang="ko-KR" sz="10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3074" name="Picture 2" descr="enter image description here">
              <a:extLst>
                <a:ext uri="{FF2B5EF4-FFF2-40B4-BE49-F238E27FC236}">
                  <a16:creationId xmlns:a16="http://schemas.microsoft.com/office/drawing/2014/main" id="{E403A38A-C65C-4BC5-BB95-BA69D12A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78" y="1580056"/>
              <a:ext cx="4876413" cy="433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5FCBE396-12B7-4FCC-9348-2B1E559B0B44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</p:spTree>
    <p:extLst>
      <p:ext uri="{BB962C8B-B14F-4D97-AF65-F5344CB8AC3E}">
        <p14:creationId xmlns:p14="http://schemas.microsoft.com/office/powerpoint/2010/main" val="338180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7FF432-58FE-4D39-B8FC-87A993510E73}"/>
              </a:ext>
            </a:extLst>
          </p:cNvPr>
          <p:cNvGrpSpPr/>
          <p:nvPr/>
        </p:nvGrpSpPr>
        <p:grpSpPr>
          <a:xfrm>
            <a:off x="834299" y="1733760"/>
            <a:ext cx="8237399" cy="3390479"/>
            <a:chOff x="1089179" y="1849170"/>
            <a:chExt cx="8237399" cy="339047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104660" y="2545297"/>
              <a:ext cx="4221918" cy="1998224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CNN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주요 용어 </a:t>
              </a:r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-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패딩</a:t>
              </a:r>
              <a:endPara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813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Convolution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레이어에서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Filter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와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Stride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 작용으로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Feature Map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크기는 입력데이터 보다 작음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Convolution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레이어의 출력 데이터가 줄어드는 것을 방지하는 방법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패딩은 입력 데이터의 외각에 지정된 픽셀만큼 특정 값으로 채워 넣는 것을 의미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보통 패딩 값으로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0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으로 채워 넣음</a:t>
              </a:r>
              <a:endParaRPr lang="en-US" altLang="ko-KR" sz="10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BCDFCE-A1C3-4E7B-8E92-8B210AEE7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179" y="1849170"/>
              <a:ext cx="3404785" cy="3390479"/>
            </a:xfrm>
            <a:prstGeom prst="rect">
              <a:avLst/>
            </a:prstGeom>
          </p:spPr>
        </p:pic>
      </p:grp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E803B951-394A-483A-998C-963DFDEE1587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</p:spTree>
    <p:extLst>
      <p:ext uri="{BB962C8B-B14F-4D97-AF65-F5344CB8AC3E}">
        <p14:creationId xmlns:p14="http://schemas.microsoft.com/office/powerpoint/2010/main" val="340061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1F1421-B927-4033-8287-17B87D23FEFB}"/>
              </a:ext>
            </a:extLst>
          </p:cNvPr>
          <p:cNvGrpSpPr/>
          <p:nvPr/>
        </p:nvGrpSpPr>
        <p:grpSpPr>
          <a:xfrm>
            <a:off x="287300" y="1721465"/>
            <a:ext cx="9331398" cy="3415070"/>
            <a:chOff x="371895" y="1848230"/>
            <a:chExt cx="9331398" cy="34150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422641" y="2772097"/>
              <a:ext cx="4280652" cy="1567337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CNN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주요 용어 </a:t>
              </a:r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– Pooling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레이어</a:t>
              </a:r>
              <a:endPara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813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풀링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레이어는 </a:t>
              </a:r>
              <a:r>
                <a:rPr lang="ko-KR" altLang="en-US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컨벌루젼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레이어의 출력 데이터를 입력으로 받아서 출력 데이터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(Activation Map)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크기를 줄이거나 특정 데이터를 강조하는 용도로 사용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풀링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레이어를 처리하는 방법으로는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Max Pooling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과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Average Pooling, Min Pooling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 있습니다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 </a:t>
              </a:r>
            </a:p>
          </p:txBody>
        </p:sp>
        <p:pic>
          <p:nvPicPr>
            <p:cNvPr id="7170" name="Picture 2" descr="Pooling 예제: Max Pooling, Average Pooling">
              <a:extLst>
                <a:ext uri="{FF2B5EF4-FFF2-40B4-BE49-F238E27FC236}">
                  <a16:creationId xmlns:a16="http://schemas.microsoft.com/office/drawing/2014/main" id="{5B06ABAA-B2CB-4B55-AB49-7929F1B9C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95" y="1848230"/>
              <a:ext cx="5050746" cy="3415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65F4D935-24CA-4A6C-898F-22D9C716D582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</p:spTree>
    <p:extLst>
      <p:ext uri="{BB962C8B-B14F-4D97-AF65-F5344CB8AC3E}">
        <p14:creationId xmlns:p14="http://schemas.microsoft.com/office/powerpoint/2010/main" val="401733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CD2077-7BD3-44B3-A856-58A8A598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96978"/>
              </p:ext>
            </p:extLst>
          </p:nvPr>
        </p:nvGraphicFramePr>
        <p:xfrm>
          <a:off x="1387200" y="2428218"/>
          <a:ext cx="7131600" cy="2474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2229">
                  <a:extLst>
                    <a:ext uri="{9D8B030D-6E8A-4147-A177-3AD203B41FA5}">
                      <a16:colId xmlns:a16="http://schemas.microsoft.com/office/drawing/2014/main" val="1283392642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1271858860"/>
                    </a:ext>
                  </a:extLst>
                </a:gridCol>
                <a:gridCol w="1242874">
                  <a:extLst>
                    <a:ext uri="{9D8B030D-6E8A-4147-A177-3AD203B41FA5}">
                      <a16:colId xmlns:a16="http://schemas.microsoft.com/office/drawing/2014/main" val="3344869313"/>
                    </a:ext>
                  </a:extLst>
                </a:gridCol>
                <a:gridCol w="1207363">
                  <a:extLst>
                    <a:ext uri="{9D8B030D-6E8A-4147-A177-3AD203B41FA5}">
                      <a16:colId xmlns:a16="http://schemas.microsoft.com/office/drawing/2014/main" val="2311750990"/>
                    </a:ext>
                  </a:extLst>
                </a:gridCol>
                <a:gridCol w="1101512">
                  <a:extLst>
                    <a:ext uri="{9D8B030D-6E8A-4147-A177-3AD203B41FA5}">
                      <a16:colId xmlns:a16="http://schemas.microsoft.com/office/drawing/2014/main" val="3065488259"/>
                    </a:ext>
                  </a:extLst>
                </a:gridCol>
                <a:gridCol w="1078632">
                  <a:extLst>
                    <a:ext uri="{9D8B030D-6E8A-4147-A177-3AD203B41FA5}">
                      <a16:colId xmlns:a16="http://schemas.microsoft.com/office/drawing/2014/main" val="3173572793"/>
                    </a:ext>
                  </a:extLst>
                </a:gridCol>
              </a:tblGrid>
              <a:tr h="494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모델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사이즈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상위</a:t>
                      </a:r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-1 </a:t>
                      </a:r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정확성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상위</a:t>
                      </a:r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-5 </a:t>
                      </a:r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정확성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매개변수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깊이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88137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InceptionResNetV2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215 MB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0.803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0.953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55,873,736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572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481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MobileNetV2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14 MB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0.713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0.901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3,538,984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88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3173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NASNetMobile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23 MB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0.744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0.919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5,326,716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-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03032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Xception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88 MB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0.790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0.945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22,910,480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126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21397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0EC27AEC-03FD-44B6-8C8D-248190BC30C7}"/>
              </a:ext>
            </a:extLst>
          </p:cNvPr>
          <p:cNvSpPr/>
          <p:nvPr/>
        </p:nvSpPr>
        <p:spPr>
          <a:xfrm>
            <a:off x="1204144" y="2057300"/>
            <a:ext cx="1953532" cy="45082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95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학습에 </a:t>
            </a:r>
            <a:r>
              <a:rPr lang="ko-KR" altLang="en-US" sz="195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사용한 모델 소개</a:t>
            </a:r>
            <a:endParaRPr lang="ko-KR" altLang="en-US" sz="195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B2933-DEDD-45E3-B6FD-BC1FC78667C9}"/>
              </a:ext>
            </a:extLst>
          </p:cNvPr>
          <p:cNvSpPr txBox="1"/>
          <p:nvPr/>
        </p:nvSpPr>
        <p:spPr>
          <a:xfrm>
            <a:off x="5813885" y="5005297"/>
            <a:ext cx="270491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>
                <a:solidFill>
                  <a:srgbClr val="8082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출처 </a:t>
            </a:r>
            <a:r>
              <a:rPr lang="en-US" altLang="ko-KR" sz="1463" dirty="0">
                <a:solidFill>
                  <a:srgbClr val="8082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</a:t>
            </a:r>
            <a:r>
              <a:rPr lang="en-US" altLang="ko-KR" sz="1463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1463" dirty="0">
                <a:solidFill>
                  <a:srgbClr val="56A889"/>
                </a:solidFill>
                <a:latin typeface="스웨거 TTF" panose="020B0600000101010101" pitchFamily="50" charset="-127"/>
                <a:ea typeface="스웨거 TTF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https://keras.io/ko/applications/</a:t>
            </a:r>
            <a:endParaRPr lang="ko-KR" altLang="en-US" sz="1463" dirty="0">
              <a:solidFill>
                <a:srgbClr val="56A88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4FCD104D-BC14-4C86-9CBC-FCED347BCD67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</p:spTree>
    <p:extLst>
      <p:ext uri="{BB962C8B-B14F-4D97-AF65-F5344CB8AC3E}">
        <p14:creationId xmlns:p14="http://schemas.microsoft.com/office/powerpoint/2010/main" val="221086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DD5B20-0BEC-4E05-9256-1BA778B5F286}"/>
              </a:ext>
            </a:extLst>
          </p:cNvPr>
          <p:cNvGrpSpPr/>
          <p:nvPr/>
        </p:nvGrpSpPr>
        <p:grpSpPr>
          <a:xfrm>
            <a:off x="128215" y="1411550"/>
            <a:ext cx="9649570" cy="4327066"/>
            <a:chOff x="256432" y="1656484"/>
            <a:chExt cx="9649570" cy="4327066"/>
          </a:xfrm>
        </p:grpSpPr>
        <p:pic>
          <p:nvPicPr>
            <p:cNvPr id="1026" name="Picture 2" descr="InceptionResnetV2 Architecture">
              <a:extLst>
                <a:ext uri="{FF2B5EF4-FFF2-40B4-BE49-F238E27FC236}">
                  <a16:creationId xmlns:a16="http://schemas.microsoft.com/office/drawing/2014/main" id="{2992997F-9406-49A4-813A-5A42FF09B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32" y="1656484"/>
              <a:ext cx="5489598" cy="4327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5874573" y="2782543"/>
              <a:ext cx="4031429" cy="1782781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InceptionResNetV2</a:t>
              </a:r>
            </a:p>
            <a:p>
              <a:pPr algn="ctr"/>
              <a:endParaRPr lang="en-US" altLang="ko-KR" sz="813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ImageNet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데이터베이스의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백만 개가 넘는 영상에 대해 훈련된 </a:t>
              </a:r>
              <a:r>
                <a:rPr lang="ko-KR" altLang="en-US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컨벌루션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신경망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164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개의 계층이 있으며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영상을 마우스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연필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각종 동물 등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1,000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가지 사물 범주로 분류할 수 있음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다양한 영상을 대표하는 다양한 특징 학습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네트워크의 영상 입력 크기는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299x299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입니다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en-US" altLang="ko-KR" sz="105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8C04336C-EADD-486A-B991-A62F767B6377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</p:spTree>
    <p:extLst>
      <p:ext uri="{BB962C8B-B14F-4D97-AF65-F5344CB8AC3E}">
        <p14:creationId xmlns:p14="http://schemas.microsoft.com/office/powerpoint/2010/main" val="181371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779739" y="6561336"/>
            <a:ext cx="2126261" cy="296664"/>
          </a:xfrm>
        </p:spPr>
        <p:txBody>
          <a:bodyPr/>
          <a:lstStyle/>
          <a:p>
            <a:fld id="{D7D657F1-E26E-4878-8FB9-A33707A39A08}" type="slidenum">
              <a:rPr lang="ko-KR" altLang="en-US" smtClean="0">
                <a:latin typeface="나눔바른고딕"/>
              </a:rPr>
              <a:t>2</a:t>
            </a:fld>
            <a:endParaRPr lang="ko-KR" altLang="en-US" dirty="0">
              <a:latin typeface="나눔바른고딕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C62ED20-8676-4C5F-A757-175497CF0039}"/>
              </a:ext>
            </a:extLst>
          </p:cNvPr>
          <p:cNvGrpSpPr/>
          <p:nvPr/>
        </p:nvGrpSpPr>
        <p:grpSpPr>
          <a:xfrm>
            <a:off x="3050471" y="1713633"/>
            <a:ext cx="3805059" cy="2966390"/>
            <a:chOff x="3754425" y="1034736"/>
            <a:chExt cx="4683150" cy="3650942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8E4509AA-16B5-4136-AF42-26E47123732E}"/>
                </a:ext>
              </a:extLst>
            </p:cNvPr>
            <p:cNvSpPr/>
            <p:nvPr/>
          </p:nvSpPr>
          <p:spPr>
            <a:xfrm>
              <a:off x="4618718" y="1034736"/>
              <a:ext cx="2951414" cy="640287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6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목차</a:t>
              </a:r>
              <a:endParaRPr lang="ko-KR" altLang="en-US" sz="1463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C7DA258-DF81-4A1A-9FC1-B1BBC5B77FD0}"/>
                </a:ext>
              </a:extLst>
            </p:cNvPr>
            <p:cNvGrpSpPr/>
            <p:nvPr/>
          </p:nvGrpSpPr>
          <p:grpSpPr>
            <a:xfrm>
              <a:off x="3754425" y="2172322"/>
              <a:ext cx="4683150" cy="2513356"/>
              <a:chOff x="3762375" y="2152650"/>
              <a:chExt cx="4683150" cy="2513356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7A01B20-B170-4D64-A138-9011673C1BD4}"/>
                  </a:ext>
                </a:extLst>
              </p:cNvPr>
              <p:cNvGrpSpPr/>
              <p:nvPr/>
            </p:nvGrpSpPr>
            <p:grpSpPr>
              <a:xfrm>
                <a:off x="3762375" y="2152650"/>
                <a:ext cx="4680000" cy="502373"/>
                <a:chOff x="3762375" y="2152650"/>
                <a:chExt cx="4680000" cy="502373"/>
              </a:xfrm>
            </p:grpSpPr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4B3EC078-3AEE-4969-A628-06C529C81E5D}"/>
                    </a:ext>
                  </a:extLst>
                </p:cNvPr>
                <p:cNvCxnSpPr/>
                <p:nvPr/>
              </p:nvCxnSpPr>
              <p:spPr>
                <a:xfrm>
                  <a:off x="3762375" y="2152650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11768D-4068-4D88-B794-58DF6F3A08E0}"/>
                    </a:ext>
                  </a:extLst>
                </p:cNvPr>
                <p:cNvSpPr txBox="1"/>
                <p:nvPr/>
              </p:nvSpPr>
              <p:spPr>
                <a:xfrm>
                  <a:off x="3762375" y="2228540"/>
                  <a:ext cx="4680000" cy="41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I. </a:t>
                  </a:r>
                  <a:r>
                    <a:rPr lang="ko-KR" altLang="en-US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프로젝트 배경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BE339DD-2F0D-495D-ACC2-AA06D014BDF1}"/>
                    </a:ext>
                  </a:extLst>
                </p:cNvPr>
                <p:cNvCxnSpPr/>
                <p:nvPr/>
              </p:nvCxnSpPr>
              <p:spPr>
                <a:xfrm>
                  <a:off x="3762375" y="2655023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F7323DB-C4B4-4835-BD94-8078071DA829}"/>
                  </a:ext>
                </a:extLst>
              </p:cNvPr>
              <p:cNvGrpSpPr/>
              <p:nvPr/>
            </p:nvGrpSpPr>
            <p:grpSpPr>
              <a:xfrm>
                <a:off x="3762375" y="2655023"/>
                <a:ext cx="4680000" cy="502373"/>
                <a:chOff x="3762375" y="2152650"/>
                <a:chExt cx="4680000" cy="50237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D6A7F097-B3C9-4D26-A1EA-41F7034D82CC}"/>
                    </a:ext>
                  </a:extLst>
                </p:cNvPr>
                <p:cNvCxnSpPr/>
                <p:nvPr/>
              </p:nvCxnSpPr>
              <p:spPr>
                <a:xfrm>
                  <a:off x="3762375" y="2152650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6771CB-E968-4CC5-A56A-9F0064EC3B82}"/>
                    </a:ext>
                  </a:extLst>
                </p:cNvPr>
                <p:cNvSpPr txBox="1"/>
                <p:nvPr/>
              </p:nvSpPr>
              <p:spPr>
                <a:xfrm>
                  <a:off x="3762375" y="2228540"/>
                  <a:ext cx="4680000" cy="41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II. </a:t>
                  </a:r>
                  <a:r>
                    <a:rPr lang="ko-KR" altLang="en-US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프로젝트 팀 구성 및 역할</a:t>
                  </a:r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9114732-2E32-4B39-A1DB-19D28AB2D496}"/>
                    </a:ext>
                  </a:extLst>
                </p:cNvPr>
                <p:cNvCxnSpPr/>
                <p:nvPr/>
              </p:nvCxnSpPr>
              <p:spPr>
                <a:xfrm>
                  <a:off x="3762375" y="2655023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8FC4CF4-B646-4890-A5E2-57BC204D5FC2}"/>
                  </a:ext>
                </a:extLst>
              </p:cNvPr>
              <p:cNvGrpSpPr/>
              <p:nvPr/>
            </p:nvGrpSpPr>
            <p:grpSpPr>
              <a:xfrm>
                <a:off x="3762375" y="3155166"/>
                <a:ext cx="4680000" cy="502373"/>
                <a:chOff x="3762375" y="2152650"/>
                <a:chExt cx="4680000" cy="502373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003FDB7-ECCE-4A16-9281-7D0B6111DA44}"/>
                    </a:ext>
                  </a:extLst>
                </p:cNvPr>
                <p:cNvCxnSpPr/>
                <p:nvPr/>
              </p:nvCxnSpPr>
              <p:spPr>
                <a:xfrm>
                  <a:off x="3762375" y="2152650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D99FECF-5C4B-4A00-A277-77E6F848B057}"/>
                    </a:ext>
                  </a:extLst>
                </p:cNvPr>
                <p:cNvSpPr txBox="1"/>
                <p:nvPr/>
              </p:nvSpPr>
              <p:spPr>
                <a:xfrm>
                  <a:off x="3762375" y="2228540"/>
                  <a:ext cx="4680000" cy="41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III. </a:t>
                  </a:r>
                  <a:r>
                    <a:rPr lang="ko-KR" altLang="en-US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프로젝트 수행절차 및 방법</a:t>
                  </a: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D914850F-5EF2-44E9-AA7C-4784472E7DC8}"/>
                    </a:ext>
                  </a:extLst>
                </p:cNvPr>
                <p:cNvCxnSpPr/>
                <p:nvPr/>
              </p:nvCxnSpPr>
              <p:spPr>
                <a:xfrm>
                  <a:off x="3762375" y="2655023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4574DBB-FD7B-4F30-9841-D7D734497A33}"/>
                  </a:ext>
                </a:extLst>
              </p:cNvPr>
              <p:cNvGrpSpPr/>
              <p:nvPr/>
            </p:nvGrpSpPr>
            <p:grpSpPr>
              <a:xfrm>
                <a:off x="3765525" y="3656879"/>
                <a:ext cx="4680000" cy="502373"/>
                <a:chOff x="3762375" y="2152650"/>
                <a:chExt cx="4680000" cy="50237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F1C383FC-A5E4-4D21-BB3C-C69020D647FB}"/>
                    </a:ext>
                  </a:extLst>
                </p:cNvPr>
                <p:cNvCxnSpPr/>
                <p:nvPr/>
              </p:nvCxnSpPr>
              <p:spPr>
                <a:xfrm>
                  <a:off x="3762375" y="2152650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2E227AA-B164-4721-BF2C-EFE503C31305}"/>
                    </a:ext>
                  </a:extLst>
                </p:cNvPr>
                <p:cNvSpPr txBox="1"/>
                <p:nvPr/>
              </p:nvSpPr>
              <p:spPr>
                <a:xfrm>
                  <a:off x="3762375" y="2228540"/>
                  <a:ext cx="4680000" cy="41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IV. </a:t>
                  </a:r>
                  <a:r>
                    <a:rPr lang="ko-KR" altLang="en-US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프로젝트 수행 결과</a:t>
                  </a: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595EF151-752F-4234-AEC3-54D28AE16DEC}"/>
                    </a:ext>
                  </a:extLst>
                </p:cNvPr>
                <p:cNvCxnSpPr/>
                <p:nvPr/>
              </p:nvCxnSpPr>
              <p:spPr>
                <a:xfrm>
                  <a:off x="3762375" y="2655023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7B230DD-11B8-4986-A2A5-5A6D89FBC6C6}"/>
                  </a:ext>
                </a:extLst>
              </p:cNvPr>
              <p:cNvGrpSpPr/>
              <p:nvPr/>
            </p:nvGrpSpPr>
            <p:grpSpPr>
              <a:xfrm>
                <a:off x="3762375" y="4163633"/>
                <a:ext cx="4680000" cy="502373"/>
                <a:chOff x="3762375" y="2152650"/>
                <a:chExt cx="4680000" cy="502373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04DD69AC-D123-46C8-90A8-890793FB7A73}"/>
                    </a:ext>
                  </a:extLst>
                </p:cNvPr>
                <p:cNvCxnSpPr/>
                <p:nvPr/>
              </p:nvCxnSpPr>
              <p:spPr>
                <a:xfrm>
                  <a:off x="3762375" y="2152650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0644513-D389-4083-8F10-B05555FAC3B7}"/>
                    </a:ext>
                  </a:extLst>
                </p:cNvPr>
                <p:cNvSpPr txBox="1"/>
                <p:nvPr/>
              </p:nvSpPr>
              <p:spPr>
                <a:xfrm>
                  <a:off x="3762375" y="2228540"/>
                  <a:ext cx="4680000" cy="41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V. </a:t>
                  </a:r>
                  <a:r>
                    <a:rPr lang="ko-KR" altLang="en-US" sz="1600" dirty="0">
                      <a:solidFill>
                        <a:srgbClr val="808284"/>
                      </a:solidFill>
                      <a:latin typeface="Noto Sans CJK KR Light" panose="020B0300000000000000" pitchFamily="34" charset="-127"/>
                      <a:ea typeface="Noto Sans CJK KR Light" panose="020B0300000000000000" pitchFamily="34" charset="-127"/>
                    </a:rPr>
                    <a:t>느낀 점</a:t>
                  </a:r>
                </a:p>
              </p:txBody>
            </p: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38A8BE4A-8F8A-481A-AE39-A169BA936D9C}"/>
                    </a:ext>
                  </a:extLst>
                </p:cNvPr>
                <p:cNvCxnSpPr/>
                <p:nvPr/>
              </p:nvCxnSpPr>
              <p:spPr>
                <a:xfrm>
                  <a:off x="3762375" y="2655023"/>
                  <a:ext cx="4680000" cy="0"/>
                </a:xfrm>
                <a:prstGeom prst="line">
                  <a:avLst/>
                </a:prstGeom>
                <a:ln w="28575">
                  <a:solidFill>
                    <a:srgbClr val="DDDDD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7525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8C04336C-EADD-486A-B991-A62F767B6377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D91ADC-5D77-4FD7-9A59-61AC1564D30C}"/>
              </a:ext>
            </a:extLst>
          </p:cNvPr>
          <p:cNvGrpSpPr/>
          <p:nvPr/>
        </p:nvGrpSpPr>
        <p:grpSpPr>
          <a:xfrm>
            <a:off x="534761" y="1719262"/>
            <a:ext cx="8836475" cy="3419475"/>
            <a:chOff x="657224" y="1719261"/>
            <a:chExt cx="8836475" cy="34194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5462270" y="2645329"/>
              <a:ext cx="4031429" cy="1567337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MobileNetV2</a:t>
              </a:r>
            </a:p>
            <a:p>
              <a:pPr algn="ctr"/>
              <a:endParaRPr lang="en-US" altLang="ko-KR" sz="813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</a:rPr>
                <a:t>모바일이나</a:t>
              </a:r>
              <a:r>
                <a:rPr lang="en-US" altLang="ko-KR" sz="1400" dirty="0">
                  <a:solidFill>
                    <a:srgbClr val="808284"/>
                  </a:solidFill>
                </a:rPr>
                <a:t>, </a:t>
              </a:r>
              <a:r>
                <a:rPr lang="ko-KR" altLang="en-US" sz="1400" dirty="0">
                  <a:solidFill>
                    <a:srgbClr val="808284"/>
                  </a:solidFill>
                </a:rPr>
                <a:t>임베디드에서도 실시간을 작동할 수 있게 모델이 경량화 되면서도</a:t>
              </a:r>
              <a:r>
                <a:rPr lang="en-US" altLang="ko-KR" sz="1400" dirty="0">
                  <a:solidFill>
                    <a:srgbClr val="808284"/>
                  </a:solidFill>
                </a:rPr>
                <a:t>, </a:t>
              </a:r>
              <a:r>
                <a:rPr lang="ko-KR" altLang="en-US" sz="1400" dirty="0">
                  <a:solidFill>
                    <a:srgbClr val="808284"/>
                  </a:solidFill>
                </a:rPr>
                <a:t>정확도 또한 많이 떨어지지 않음</a:t>
              </a:r>
              <a:endParaRPr lang="en-US" altLang="ko-KR" sz="1400" dirty="0">
                <a:solidFill>
                  <a:srgbClr val="808284"/>
                </a:solidFill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</a:rPr>
                <a:t>속도와 정확도 사이의 트레이드 오프 문제를 어느정도 해결한 네트워크</a:t>
              </a:r>
              <a:endParaRPr lang="en-US" altLang="ko-KR" sz="9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EBCBE16-1DC6-43EA-AF92-996C8854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224" y="1719261"/>
              <a:ext cx="4295775" cy="3419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32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8C04336C-EADD-486A-B991-A62F767B6377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B402C5-0004-49EA-9163-AEB787B2437C}"/>
              </a:ext>
            </a:extLst>
          </p:cNvPr>
          <p:cNvGrpSpPr/>
          <p:nvPr/>
        </p:nvGrpSpPr>
        <p:grpSpPr>
          <a:xfrm>
            <a:off x="190313" y="1203803"/>
            <a:ext cx="9525371" cy="4450394"/>
            <a:chOff x="252414" y="1363600"/>
            <a:chExt cx="9525371" cy="44503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5746356" y="2322166"/>
              <a:ext cx="4031429" cy="2213668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NASNetMobile</a:t>
              </a:r>
            </a:p>
            <a:p>
              <a:pPr algn="ctr"/>
              <a:endParaRPr lang="en-US" altLang="ko-KR" sz="813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</a:rPr>
                <a:t>새로운 검색 공간을 디자인하여 트랜스퍼 할 수 있는 것이 가장 큰 특징</a:t>
              </a:r>
              <a:endParaRPr lang="en-US" altLang="ko-KR" sz="1400" dirty="0">
                <a:solidFill>
                  <a:srgbClr val="808284"/>
                </a:solidFill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</a:rPr>
                <a:t>CIFAR-10 </a:t>
              </a:r>
              <a:r>
                <a:rPr lang="ko-KR" altLang="en-US" sz="1400" dirty="0">
                  <a:solidFill>
                    <a:srgbClr val="808284"/>
                  </a:solidFill>
                </a:rPr>
                <a:t>데이터셋에서 최고의 </a:t>
              </a:r>
              <a:r>
                <a:rPr lang="ko-KR" altLang="en-US" sz="1400" dirty="0" err="1">
                  <a:solidFill>
                    <a:srgbClr val="808284"/>
                  </a:solidFill>
                </a:rPr>
                <a:t>컨볼루션</a:t>
              </a:r>
              <a:r>
                <a:rPr lang="ko-KR" altLang="en-US" sz="1400" dirty="0">
                  <a:solidFill>
                    <a:srgbClr val="808284"/>
                  </a:solidFill>
                </a:rPr>
                <a:t> 레이어 </a:t>
              </a:r>
              <a:r>
                <a:rPr lang="en-US" altLang="ko-KR" sz="1400" dirty="0">
                  <a:solidFill>
                    <a:srgbClr val="808284"/>
                  </a:solidFill>
                </a:rPr>
                <a:t>(</a:t>
              </a:r>
              <a:r>
                <a:rPr lang="ko-KR" altLang="en-US" sz="1400" dirty="0">
                  <a:solidFill>
                    <a:srgbClr val="808284"/>
                  </a:solidFill>
                </a:rPr>
                <a:t>또는 셀</a:t>
              </a:r>
              <a:r>
                <a:rPr lang="en-US" altLang="ko-KR" sz="1400" dirty="0">
                  <a:solidFill>
                    <a:srgbClr val="808284"/>
                  </a:solidFill>
                </a:rPr>
                <a:t>)</a:t>
              </a:r>
              <a:r>
                <a:rPr lang="ko-KR" altLang="en-US" sz="1400" dirty="0">
                  <a:solidFill>
                    <a:srgbClr val="808284"/>
                  </a:solidFill>
                </a:rPr>
                <a:t>을 찾고</a:t>
              </a:r>
              <a:r>
                <a:rPr lang="en-US" altLang="ko-KR" sz="1400" dirty="0">
                  <a:solidFill>
                    <a:srgbClr val="808284"/>
                  </a:solidFill>
                </a:rPr>
                <a:t>, </a:t>
              </a:r>
              <a:r>
                <a:rPr lang="ko-KR" altLang="en-US" sz="1400" dirty="0">
                  <a:solidFill>
                    <a:srgbClr val="808284"/>
                  </a:solidFill>
                </a:rPr>
                <a:t>이 레이어를 </a:t>
              </a:r>
              <a:r>
                <a:rPr lang="en-US" altLang="ko-KR" sz="1400" dirty="0">
                  <a:solidFill>
                    <a:srgbClr val="808284"/>
                  </a:solidFill>
                </a:rPr>
                <a:t>ImageNet </a:t>
              </a:r>
              <a:r>
                <a:rPr lang="ko-KR" altLang="en-US" sz="1400" dirty="0">
                  <a:solidFill>
                    <a:srgbClr val="808284"/>
                  </a:solidFill>
                </a:rPr>
                <a:t>데이터셋에 적용하는 방식으로 트랜스퍼 함</a:t>
              </a:r>
              <a:endParaRPr lang="en-US" altLang="ko-KR" sz="1400" dirty="0">
                <a:solidFill>
                  <a:srgbClr val="808284"/>
                </a:solidFill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</a:rPr>
                <a:t>작은 데이터셋에서 학습한 최고의 결과를 더 큰 데이터셋에 적용</a:t>
              </a:r>
              <a:endParaRPr lang="en-US" altLang="ko-KR" sz="1400" dirty="0">
                <a:solidFill>
                  <a:srgbClr val="808284"/>
                </a:solidFill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네트워크의 영상 입력 크기는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224x224</a:t>
              </a:r>
              <a:endParaRPr lang="en-US" altLang="ko-KR" sz="105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9218" name="Picture 2" descr="그림 3. Block과 Convolution Cell로부터 전체 architecture를 생성하는 과정">
              <a:extLst>
                <a:ext uri="{FF2B5EF4-FFF2-40B4-BE49-F238E27FC236}">
                  <a16:creationId xmlns:a16="http://schemas.microsoft.com/office/drawing/2014/main" id="{AF0E54E3-EBF9-4F3E-B5E6-DADF9A062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4" y="1363600"/>
              <a:ext cx="5493942" cy="4450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308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8C04336C-EADD-486A-B991-A62F767B6377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개요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E89683-8D51-4314-A2B0-97722412DD80}"/>
              </a:ext>
            </a:extLst>
          </p:cNvPr>
          <p:cNvGrpSpPr/>
          <p:nvPr/>
        </p:nvGrpSpPr>
        <p:grpSpPr>
          <a:xfrm>
            <a:off x="508128" y="1547094"/>
            <a:ext cx="8889741" cy="4461027"/>
            <a:chOff x="541815" y="1413929"/>
            <a:chExt cx="8889741" cy="446102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CBCBAD-379A-4467-ACE7-502637D3CCEC}"/>
                </a:ext>
              </a:extLst>
            </p:cNvPr>
            <p:cNvSpPr/>
            <p:nvPr/>
          </p:nvSpPr>
          <p:spPr>
            <a:xfrm>
              <a:off x="5400127" y="2537608"/>
              <a:ext cx="4031429" cy="2213668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 err="1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Xception</a:t>
              </a:r>
              <a:endPara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813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2016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년에 논문을 통해 발표된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CNN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모델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Inception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 그 기초를 두고 있음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InceptionV1(</a:t>
              </a:r>
              <a:r>
                <a:rPr lang="en-US" altLang="ko-KR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GoogLeNet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)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에서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Inception module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을 이용하여 노드들 간의 연결을 줄이고자 했다는 것을 이전에 학습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Xception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은 거기서 더 나아가 채널 간의 관계를 찾는 것과 이미지의 지역 정보를 찾는 것을 완전히 분리하고자 했다</a:t>
              </a:r>
              <a:endParaRPr lang="en-US" altLang="ko-KR" sz="9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13D04B-6188-439B-8F51-406930A36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815" y="1413929"/>
              <a:ext cx="4411184" cy="4461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57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CD2077-7BD3-44B3-A856-58A8A5989E21}"/>
              </a:ext>
            </a:extLst>
          </p:cNvPr>
          <p:cNvGraphicFramePr>
            <a:graphicFrameLocks noGrp="1"/>
          </p:cNvGraphicFramePr>
          <p:nvPr/>
        </p:nvGraphicFramePr>
        <p:xfrm>
          <a:off x="1386936" y="2516994"/>
          <a:ext cx="7132127" cy="2474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738">
                  <a:extLst>
                    <a:ext uri="{9D8B030D-6E8A-4147-A177-3AD203B41FA5}">
                      <a16:colId xmlns:a16="http://schemas.microsoft.com/office/drawing/2014/main" val="128339264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1271858860"/>
                    </a:ext>
                  </a:extLst>
                </a:gridCol>
                <a:gridCol w="1109709">
                  <a:extLst>
                    <a:ext uri="{9D8B030D-6E8A-4147-A177-3AD203B41FA5}">
                      <a16:colId xmlns:a16="http://schemas.microsoft.com/office/drawing/2014/main" val="3344869313"/>
                    </a:ext>
                  </a:extLst>
                </a:gridCol>
                <a:gridCol w="1145220">
                  <a:extLst>
                    <a:ext uri="{9D8B030D-6E8A-4147-A177-3AD203B41FA5}">
                      <a16:colId xmlns:a16="http://schemas.microsoft.com/office/drawing/2014/main" val="2311750990"/>
                    </a:ext>
                  </a:extLst>
                </a:gridCol>
                <a:gridCol w="1189607">
                  <a:extLst>
                    <a:ext uri="{9D8B030D-6E8A-4147-A177-3AD203B41FA5}">
                      <a16:colId xmlns:a16="http://schemas.microsoft.com/office/drawing/2014/main" val="3065488259"/>
                    </a:ext>
                  </a:extLst>
                </a:gridCol>
                <a:gridCol w="999677">
                  <a:extLst>
                    <a:ext uri="{9D8B030D-6E8A-4147-A177-3AD203B41FA5}">
                      <a16:colId xmlns:a16="http://schemas.microsoft.com/office/drawing/2014/main" val="3173572793"/>
                    </a:ext>
                  </a:extLst>
                </a:gridCol>
              </a:tblGrid>
              <a:tr h="494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모델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LOSS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ACC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VAL_LOSS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VAL_ACC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TEST_ACC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88137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InceptionResNetV2</a:t>
                      </a:r>
                      <a:endParaRPr lang="en-US" sz="11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0.0589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0.9803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7.3138e-15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0.9777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86.47%</a:t>
                      </a:r>
                      <a:endParaRPr lang="en-US" altLang="ko-KR" sz="105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481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MobileNetV2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0.0887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0.9635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6.1913e-09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0.9539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80.57%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3173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NASNetMobile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0.1267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0.9440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2.3950e-04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0.9475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79.86%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03032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Xception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0.0429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0.9842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9.8779e-11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0.9780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80.49%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21397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0EC27AEC-03FD-44B6-8C8D-248190BC30C7}"/>
              </a:ext>
            </a:extLst>
          </p:cNvPr>
          <p:cNvSpPr/>
          <p:nvPr/>
        </p:nvSpPr>
        <p:spPr>
          <a:xfrm>
            <a:off x="1150878" y="2068417"/>
            <a:ext cx="1953532" cy="546232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테스트 정확도 </a:t>
            </a:r>
            <a:r>
              <a:rPr lang="en-US" altLang="ko-KR" sz="13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(Dropout 80%)</a:t>
            </a:r>
            <a:endParaRPr lang="ko-KR" altLang="en-US" sz="195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19C683C1-F000-462F-9F8F-8A1ECF750A46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선정 및 분석</a:t>
            </a:r>
          </a:p>
        </p:txBody>
      </p:sp>
    </p:spTree>
    <p:extLst>
      <p:ext uri="{BB962C8B-B14F-4D97-AF65-F5344CB8AC3E}">
        <p14:creationId xmlns:p14="http://schemas.microsoft.com/office/powerpoint/2010/main" val="124011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CD2077-7BD3-44B3-A856-58A8A598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23208"/>
              </p:ext>
            </p:extLst>
          </p:nvPr>
        </p:nvGraphicFramePr>
        <p:xfrm>
          <a:off x="1386936" y="2516994"/>
          <a:ext cx="7132127" cy="2474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738">
                  <a:extLst>
                    <a:ext uri="{9D8B030D-6E8A-4147-A177-3AD203B41FA5}">
                      <a16:colId xmlns:a16="http://schemas.microsoft.com/office/drawing/2014/main" val="128339264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1271858860"/>
                    </a:ext>
                  </a:extLst>
                </a:gridCol>
                <a:gridCol w="1109709">
                  <a:extLst>
                    <a:ext uri="{9D8B030D-6E8A-4147-A177-3AD203B41FA5}">
                      <a16:colId xmlns:a16="http://schemas.microsoft.com/office/drawing/2014/main" val="3344869313"/>
                    </a:ext>
                  </a:extLst>
                </a:gridCol>
                <a:gridCol w="1145220">
                  <a:extLst>
                    <a:ext uri="{9D8B030D-6E8A-4147-A177-3AD203B41FA5}">
                      <a16:colId xmlns:a16="http://schemas.microsoft.com/office/drawing/2014/main" val="2311750990"/>
                    </a:ext>
                  </a:extLst>
                </a:gridCol>
                <a:gridCol w="1189607">
                  <a:extLst>
                    <a:ext uri="{9D8B030D-6E8A-4147-A177-3AD203B41FA5}">
                      <a16:colId xmlns:a16="http://schemas.microsoft.com/office/drawing/2014/main" val="3065488259"/>
                    </a:ext>
                  </a:extLst>
                </a:gridCol>
                <a:gridCol w="999677">
                  <a:extLst>
                    <a:ext uri="{9D8B030D-6E8A-4147-A177-3AD203B41FA5}">
                      <a16:colId xmlns:a16="http://schemas.microsoft.com/office/drawing/2014/main" val="3173572793"/>
                    </a:ext>
                  </a:extLst>
                </a:gridCol>
              </a:tblGrid>
              <a:tr h="494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모델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LOSS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ACC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VAL_LOSS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VAL_ACC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TEST_ACC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88137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InceptionResNetV2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0.0126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0.9954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1.0681e-13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0.9835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rgbClr val="F06156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89.98%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481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MobileNetV2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0.0636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0.9733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0.0023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0.9639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79.71%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3173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NASNetMobile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0.1149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0.9492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0.1183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0.9514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79.77%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03032"/>
                  </a:ext>
                </a:extLst>
              </a:tr>
              <a:tr h="4948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solidFill>
                            <a:srgbClr val="56A889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Xception</a:t>
                      </a:r>
                      <a:endParaRPr lang="en-US" sz="1400" dirty="0">
                        <a:solidFill>
                          <a:srgbClr val="56A889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0.0807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0.9653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2.6611e-06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0.9646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84.46%</a:t>
                      </a: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21397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0EC27AEC-03FD-44B6-8C8D-248190BC30C7}"/>
              </a:ext>
            </a:extLst>
          </p:cNvPr>
          <p:cNvSpPr/>
          <p:nvPr/>
        </p:nvSpPr>
        <p:spPr>
          <a:xfrm>
            <a:off x="1150878" y="2068417"/>
            <a:ext cx="1953532" cy="546232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테스트 정확도 </a:t>
            </a:r>
            <a:r>
              <a:rPr lang="en-US" altLang="ko-KR" sz="13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(Dropout 50%)</a:t>
            </a:r>
            <a:endParaRPr lang="ko-KR" altLang="en-US" sz="195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6D4902D0-3A92-4F43-A1CA-E50B23F1004C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모델 선정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90C49-8617-4DCA-9885-B277504D88B5}"/>
              </a:ext>
            </a:extLst>
          </p:cNvPr>
          <p:cNvSpPr txBox="1"/>
          <p:nvPr/>
        </p:nvSpPr>
        <p:spPr>
          <a:xfrm>
            <a:off x="1150766" y="5228757"/>
            <a:ext cx="7604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 중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Test Acc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가 </a:t>
            </a:r>
            <a:r>
              <a:rPr lang="en-US" altLang="ko-KR" sz="1600" dirty="0">
                <a:solidFill>
                  <a:srgbClr val="F0615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89.98%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가장 높은 </a:t>
            </a:r>
            <a:r>
              <a:rPr lang="en-US" altLang="ko-KR" sz="1600" dirty="0">
                <a:solidFill>
                  <a:srgbClr val="56A889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InceptionResNetV2 (Dropout 50%)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선정</a:t>
            </a:r>
          </a:p>
        </p:txBody>
      </p:sp>
    </p:spTree>
    <p:extLst>
      <p:ext uri="{BB962C8B-B14F-4D97-AF65-F5344CB8AC3E}">
        <p14:creationId xmlns:p14="http://schemas.microsoft.com/office/powerpoint/2010/main" val="1699336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사각형: 둥근 대각선 방향 모서리 4">
            <a:extLst>
              <a:ext uri="{FF2B5EF4-FFF2-40B4-BE49-F238E27FC236}">
                <a16:creationId xmlns:a16="http://schemas.microsoft.com/office/drawing/2014/main" id="{C0CE92C3-50C5-4DF4-BA23-A64F1C1C420E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원본 개발 소스</a:t>
            </a:r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github</a:t>
            </a:r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및 배포 </a:t>
            </a:r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URL</a:t>
            </a:r>
            <a:endParaRPr lang="ko-KR" altLang="en-US" sz="1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D5A070-0617-40EE-933C-048F1E64F457}"/>
              </a:ext>
            </a:extLst>
          </p:cNvPr>
          <p:cNvGrpSpPr/>
          <p:nvPr/>
        </p:nvGrpSpPr>
        <p:grpSpPr>
          <a:xfrm>
            <a:off x="1036152" y="1819921"/>
            <a:ext cx="3827016" cy="3078313"/>
            <a:chOff x="663290" y="1624613"/>
            <a:chExt cx="3827016" cy="30783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B216EC-AED9-4FC3-947B-03905BFC3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5" t="7870" r="9181" b="8461"/>
            <a:stretch/>
          </p:blipFill>
          <p:spPr>
            <a:xfrm>
              <a:off x="1505146" y="1624613"/>
              <a:ext cx="2143304" cy="214330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4ABBB8-5885-4416-8C50-08ACA40C7701}"/>
                </a:ext>
              </a:extLst>
            </p:cNvPr>
            <p:cNvSpPr txBox="1"/>
            <p:nvPr/>
          </p:nvSpPr>
          <p:spPr>
            <a:xfrm>
              <a:off x="663290" y="4333594"/>
              <a:ext cx="382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3C8B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https://github.com/Garrincha95/Final_Project</a:t>
              </a:r>
              <a:endParaRPr lang="ko-KR" altLang="en-US" dirty="0">
                <a:solidFill>
                  <a:srgbClr val="93C8B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6D8406-B3EA-440E-95ED-E6B00D8573AD}"/>
              </a:ext>
            </a:extLst>
          </p:cNvPr>
          <p:cNvGrpSpPr/>
          <p:nvPr/>
        </p:nvGrpSpPr>
        <p:grpSpPr>
          <a:xfrm>
            <a:off x="6142141" y="1819921"/>
            <a:ext cx="2143304" cy="3078313"/>
            <a:chOff x="6257551" y="1624613"/>
            <a:chExt cx="2143304" cy="30783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A56F42-0964-447A-90B0-C1C0BE2E7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0" b="6046"/>
            <a:stretch/>
          </p:blipFill>
          <p:spPr>
            <a:xfrm>
              <a:off x="6257551" y="1624613"/>
              <a:ext cx="2143304" cy="214330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9F5FC5-DDE9-4B64-BAAC-A126B2D754A2}"/>
                </a:ext>
              </a:extLst>
            </p:cNvPr>
            <p:cNvSpPr txBox="1"/>
            <p:nvPr/>
          </p:nvSpPr>
          <p:spPr>
            <a:xfrm>
              <a:off x="6386372" y="4333594"/>
              <a:ext cx="1885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3C8B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http://49.50.174.33/</a:t>
              </a:r>
              <a:endParaRPr lang="ko-KR" altLang="en-US" dirty="0">
                <a:solidFill>
                  <a:srgbClr val="93C8B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159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사각형: 둥근 대각선 방향 모서리 4">
            <a:extLst>
              <a:ext uri="{FF2B5EF4-FFF2-40B4-BE49-F238E27FC236}">
                <a16:creationId xmlns:a16="http://schemas.microsoft.com/office/drawing/2014/main" id="{C0CE92C3-50C5-4DF4-BA23-A64F1C1C420E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시연 영상</a:t>
            </a:r>
          </a:p>
        </p:txBody>
      </p:sp>
      <p:pic>
        <p:nvPicPr>
          <p:cNvPr id="3" name="온라인 미디어 2" title="DFDS ￬ﾋﾜ￬ﾗﾰ">
            <a:hlinkClick r:id="" action="ppaction://media"/>
            <a:extLst>
              <a:ext uri="{FF2B5EF4-FFF2-40B4-BE49-F238E27FC236}">
                <a16:creationId xmlns:a16="http://schemas.microsoft.com/office/drawing/2014/main" id="{603DE943-DAC3-4D60-ACD3-D13BF102DF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86100" y="1681161"/>
            <a:ext cx="5933798" cy="34956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06A532-7F9B-4BAB-9D20-D6978918743B}"/>
              </a:ext>
            </a:extLst>
          </p:cNvPr>
          <p:cNvSpPr/>
          <p:nvPr/>
        </p:nvSpPr>
        <p:spPr>
          <a:xfrm>
            <a:off x="2595194" y="5280859"/>
            <a:ext cx="4715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93C8B4"/>
                </a:solidFill>
                <a:latin typeface="스웨거 TTF" panose="020B0600000101010101" pitchFamily="50" charset="-127"/>
                <a:ea typeface="스웨거 TTF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https://www.youtube.com/watch?v=uKsX4jroHeA&amp;t=6s</a:t>
            </a:r>
            <a:endParaRPr lang="ko-KR" altLang="en-US" dirty="0">
              <a:solidFill>
                <a:srgbClr val="93C8B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4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98CB9602-B312-4029-AC02-61E483E6E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82134"/>
              </p:ext>
            </p:extLst>
          </p:nvPr>
        </p:nvGraphicFramePr>
        <p:xfrm>
          <a:off x="3054616" y="3856716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Kaggle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대회 기간 내에 목표로 했던 손실함수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(log loss)0.5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에 도달하지 못한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까지 밖에 못한 점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그리고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github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을 처음 사용하다 보니 미숙한 점이 아쉬웠다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1C394A25-8119-4632-BDBC-2A5ED9E0D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021623"/>
              </p:ext>
            </p:extLst>
          </p:nvPr>
        </p:nvGraphicFramePr>
        <p:xfrm>
          <a:off x="3054616" y="5399234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평소에 데이터 분석 및 관리에 관심이 있어서 이번 프로젝트를 통해 효율적인 데이터 관리 및 분석 방법을 터득 하였고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 경험을 살려 데이터 분석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데이터 관리 업무를 진행을 잘 할 것 같다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916E2D93-D314-4419-87E0-3DCC0D1CE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86718"/>
              </p:ext>
            </p:extLst>
          </p:nvPr>
        </p:nvGraphicFramePr>
        <p:xfrm>
          <a:off x="3054616" y="770068"/>
          <a:ext cx="6604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얼굴 검출 라이브러리 선정과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Keras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에서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지원하는 많은 모델을 선정하는데 많은 어려움을 겪었다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Kaggle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대회인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DeepFake Detect Challenge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에선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9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시간의 커널 세션 연결 내에 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4000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개 영상을 예측해야 하는 시간 압박을 벗어 나기 위해 얼굴 검출 성능과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GPU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를 가속할 수 있는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MTCNN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라이브러리를 채택하였으며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많은 모델 중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가지를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차 선별 하여 학습을 진행 후 가장 좋은 모델인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InceptionResNetV2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모델을 선정하였다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4A58D129-813C-4279-8749-B538CC6C5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269145"/>
              </p:ext>
            </p:extLst>
          </p:nvPr>
        </p:nvGraphicFramePr>
        <p:xfrm>
          <a:off x="3054616" y="2314198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GPU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가속하여 학습을 진행하였을 때 한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Epoch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당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40~50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분이 소요 됐다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아마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CPU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로 학습을 진행했으면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더욱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느렸을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것이다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모델 테스트 정확도 약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90%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인 모델을 만든 것이 가장 잘한 점이라고 꼽고 싶다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2FE4E5B-C7A0-4595-82AA-FE10F5588D3A}"/>
              </a:ext>
            </a:extLst>
          </p:cNvPr>
          <p:cNvSpPr/>
          <p:nvPr/>
        </p:nvSpPr>
        <p:spPr>
          <a:xfrm>
            <a:off x="0" y="0"/>
            <a:ext cx="2396971" cy="6858000"/>
          </a:xfrm>
          <a:prstGeom prst="rect">
            <a:avLst/>
          </a:prstGeom>
          <a:solidFill>
            <a:srgbClr val="93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0" rtlCol="0" anchor="ctr"/>
          <a:lstStyle/>
          <a:p>
            <a:pPr algn="ctr"/>
            <a:r>
              <a:rPr lang="ko-KR" altLang="en-US" sz="60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이찬호</a:t>
            </a:r>
            <a:endParaRPr lang="en-US" altLang="ko-KR" sz="6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Ⅴ</a:t>
            </a:r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소감문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983472-AAE7-4D82-A138-5FBD65AB5A9A}"/>
              </a:ext>
            </a:extLst>
          </p:cNvPr>
          <p:cNvGrpSpPr/>
          <p:nvPr/>
        </p:nvGrpSpPr>
        <p:grpSpPr>
          <a:xfrm>
            <a:off x="2652992" y="264092"/>
            <a:ext cx="2672179" cy="5183480"/>
            <a:chOff x="2972591" y="264092"/>
            <a:chExt cx="2672179" cy="5183480"/>
          </a:xfrm>
        </p:grpSpPr>
        <p:sp>
          <p:nvSpPr>
            <p:cNvPr id="10" name="사각형: 둥근 대각선 방향 모서리 9">
              <a:extLst>
                <a:ext uri="{FF2B5EF4-FFF2-40B4-BE49-F238E27FC236}">
                  <a16:creationId xmlns:a16="http://schemas.microsoft.com/office/drawing/2014/main" id="{BBCC4B2D-6B7F-42E0-86E4-6258FB822831}"/>
                </a:ext>
              </a:extLst>
            </p:cNvPr>
            <p:cNvSpPr/>
            <p:nvPr/>
          </p:nvSpPr>
          <p:spPr>
            <a:xfrm>
              <a:off x="2972594" y="264092"/>
              <a:ext cx="2672176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수행 상 어려움 극복 사례</a:t>
              </a:r>
            </a:p>
          </p:txBody>
        </p:sp>
        <p:sp>
          <p:nvSpPr>
            <p:cNvPr id="11" name="사각형: 둥근 대각선 방향 모서리 10">
              <a:extLst>
                <a:ext uri="{FF2B5EF4-FFF2-40B4-BE49-F238E27FC236}">
                  <a16:creationId xmlns:a16="http://schemas.microsoft.com/office/drawing/2014/main" id="{7AE34065-C0EF-43B3-8BA5-9742C5A96CBD}"/>
                </a:ext>
              </a:extLst>
            </p:cNvPr>
            <p:cNvSpPr/>
            <p:nvPr/>
          </p:nvSpPr>
          <p:spPr>
            <a:xfrm>
              <a:off x="2972593" y="1805046"/>
              <a:ext cx="2672177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잘한 점</a:t>
              </a:r>
            </a:p>
          </p:txBody>
        </p:sp>
        <p:sp>
          <p:nvSpPr>
            <p:cNvPr id="12" name="사각형: 둥근 대각선 방향 모서리 11">
              <a:extLst>
                <a:ext uri="{FF2B5EF4-FFF2-40B4-BE49-F238E27FC236}">
                  <a16:creationId xmlns:a16="http://schemas.microsoft.com/office/drawing/2014/main" id="{D144ACAE-4ADD-4DD5-9E30-D5BFDF4E936F}"/>
                </a:ext>
              </a:extLst>
            </p:cNvPr>
            <p:cNvSpPr/>
            <p:nvPr/>
          </p:nvSpPr>
          <p:spPr>
            <a:xfrm>
              <a:off x="2972592" y="3353193"/>
              <a:ext cx="2672178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아쉬운 부분</a:t>
              </a:r>
            </a:p>
          </p:txBody>
        </p:sp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99E44342-689D-426B-B7F5-023A8B1BD0CC}"/>
                </a:ext>
              </a:extLst>
            </p:cNvPr>
            <p:cNvSpPr/>
            <p:nvPr/>
          </p:nvSpPr>
          <p:spPr>
            <a:xfrm>
              <a:off x="2972591" y="4901340"/>
              <a:ext cx="2672179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프로젝트를 통한 진로 설계</a:t>
              </a:r>
              <a:r>
                <a:rPr lang="en-US" altLang="ko-KR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취업분야 탐색 및 결정 등 도움</a:t>
              </a:r>
            </a:p>
          </p:txBody>
        </p:sp>
      </p:grp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F53E86E-71EB-4D93-8632-C58186C397C3}"/>
              </a:ext>
            </a:extLst>
          </p:cNvPr>
          <p:cNvSpPr/>
          <p:nvPr/>
        </p:nvSpPr>
        <p:spPr>
          <a:xfrm>
            <a:off x="208485" y="687577"/>
            <a:ext cx="1980000" cy="1980000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921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98CB9602-B312-4029-AC02-61E483E6E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397282"/>
              </p:ext>
            </p:extLst>
          </p:nvPr>
        </p:nvGraphicFramePr>
        <p:xfrm>
          <a:off x="3054616" y="3856716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협업툴인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깃허브를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온전하게 사용하지 못한 것 이 가장 아쉬웠다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sql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의 계정 정보나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navercloudflatform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의 개인 키를 분리하지 못했고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 때문에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브랜치가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대량으로 생기고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서로의 버전이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맞지않는등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어려움이 있었다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1C394A25-8119-4632-BDBC-2A5ED9E0D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84987"/>
              </p:ext>
            </p:extLst>
          </p:nvPr>
        </p:nvGraphicFramePr>
        <p:xfrm>
          <a:off x="3054616" y="5399234"/>
          <a:ext cx="6604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내가 하고 싶은 분야가 백엔드 개발자라는 것에 대한 확신이 설 수 있는 시간 이었다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물론 이번 프로젝트로 경험한 백엔드 개발이 아주 작은 부분이겠지만 개발을 하며 기능이 구현되었을 때의 기쁨을 알게 되었고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사용자의 눈에 크게 띄지는 않지만 핵심적인 부분들을 개발하는 것에 큰 흥미를 느끼게 되었다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이후 취업 분야는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java spring framework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를 이용한 백엔드 개발과 필요하다면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nodejs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나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django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등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백엔드의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전문가가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되기위해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노력 할 것이다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916E2D93-D314-4419-87E0-3DCC0D1CE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128049"/>
              </p:ext>
            </p:extLst>
          </p:nvPr>
        </p:nvGraphicFramePr>
        <p:xfrm>
          <a:off x="3054616" y="770068"/>
          <a:ext cx="6604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AI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엔지니어링 과정을 처음으로 코딩에 접했고 백엔드 부분도 물론 처음이었기 때문에 시작하는 것이 가장 큰 어려움이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스프링 프레임 워크를 사용하는 것에 대해서 거부감이 있었다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그래서 시작이 더욱 힘들었지만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팀 웹 어플리케이션의 한 부분을 담당하고 있다는 책임감에 교재를 따로 구입하고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과정 시간 이외에 따로 공부하다 보니 자연스럽게 스프링 프레임 워크에 대한 거부감이 사라지고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구현하고 싶었던 기능을 구현 했을 때는 큰 성취감을 느끼게 되었다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4A58D129-813C-4279-8749-B538CC6C5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62420"/>
              </p:ext>
            </p:extLst>
          </p:nvPr>
        </p:nvGraphicFramePr>
        <p:xfrm>
          <a:off x="3054616" y="2314198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회원가입 로직을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MVC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모델을 이용하여 구현하였고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mysql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과 연동하여 사람들이 등록한 회원정보를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DB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에 저장 될 수 있도록 하였다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또한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DB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유출을 고려하여 비밀번호 정보를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encoding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하여 알 수 관리자 또한 알 수 없는 형태로 저장되게 구현하였다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로그인 부분 구현 또한 로그인에 인코딩 된 비밀번호 정보를 해독하여 대조하도록 구현 하였다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2FE4E5B-C7A0-4595-82AA-FE10F5588D3A}"/>
              </a:ext>
            </a:extLst>
          </p:cNvPr>
          <p:cNvSpPr/>
          <p:nvPr/>
        </p:nvSpPr>
        <p:spPr>
          <a:xfrm>
            <a:off x="0" y="0"/>
            <a:ext cx="2396971" cy="6858000"/>
          </a:xfrm>
          <a:prstGeom prst="rect">
            <a:avLst/>
          </a:prstGeom>
          <a:solidFill>
            <a:srgbClr val="93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0" rtlCol="0" anchor="ctr"/>
          <a:lstStyle/>
          <a:p>
            <a:pPr algn="ctr"/>
            <a:r>
              <a:rPr lang="ko-KR" altLang="en-US" sz="60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이정철</a:t>
            </a:r>
            <a:endParaRPr lang="en-US" altLang="ko-KR" sz="6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Ⅴ</a:t>
            </a:r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소감문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983472-AAE7-4D82-A138-5FBD65AB5A9A}"/>
              </a:ext>
            </a:extLst>
          </p:cNvPr>
          <p:cNvGrpSpPr/>
          <p:nvPr/>
        </p:nvGrpSpPr>
        <p:grpSpPr>
          <a:xfrm>
            <a:off x="2652992" y="264092"/>
            <a:ext cx="2672179" cy="5183480"/>
            <a:chOff x="2972591" y="264092"/>
            <a:chExt cx="2672179" cy="5183480"/>
          </a:xfrm>
        </p:grpSpPr>
        <p:sp>
          <p:nvSpPr>
            <p:cNvPr id="10" name="사각형: 둥근 대각선 방향 모서리 9">
              <a:extLst>
                <a:ext uri="{FF2B5EF4-FFF2-40B4-BE49-F238E27FC236}">
                  <a16:creationId xmlns:a16="http://schemas.microsoft.com/office/drawing/2014/main" id="{BBCC4B2D-6B7F-42E0-86E4-6258FB822831}"/>
                </a:ext>
              </a:extLst>
            </p:cNvPr>
            <p:cNvSpPr/>
            <p:nvPr/>
          </p:nvSpPr>
          <p:spPr>
            <a:xfrm>
              <a:off x="2972594" y="264092"/>
              <a:ext cx="2672176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수행 상 어려움 극복 사례</a:t>
              </a:r>
            </a:p>
          </p:txBody>
        </p:sp>
        <p:sp>
          <p:nvSpPr>
            <p:cNvPr id="11" name="사각형: 둥근 대각선 방향 모서리 10">
              <a:extLst>
                <a:ext uri="{FF2B5EF4-FFF2-40B4-BE49-F238E27FC236}">
                  <a16:creationId xmlns:a16="http://schemas.microsoft.com/office/drawing/2014/main" id="{7AE34065-C0EF-43B3-8BA5-9742C5A96CBD}"/>
                </a:ext>
              </a:extLst>
            </p:cNvPr>
            <p:cNvSpPr/>
            <p:nvPr/>
          </p:nvSpPr>
          <p:spPr>
            <a:xfrm>
              <a:off x="2972593" y="1805046"/>
              <a:ext cx="2672177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잘한 점</a:t>
              </a:r>
            </a:p>
          </p:txBody>
        </p:sp>
        <p:sp>
          <p:nvSpPr>
            <p:cNvPr id="12" name="사각형: 둥근 대각선 방향 모서리 11">
              <a:extLst>
                <a:ext uri="{FF2B5EF4-FFF2-40B4-BE49-F238E27FC236}">
                  <a16:creationId xmlns:a16="http://schemas.microsoft.com/office/drawing/2014/main" id="{D144ACAE-4ADD-4DD5-9E30-D5BFDF4E936F}"/>
                </a:ext>
              </a:extLst>
            </p:cNvPr>
            <p:cNvSpPr/>
            <p:nvPr/>
          </p:nvSpPr>
          <p:spPr>
            <a:xfrm>
              <a:off x="2972592" y="3353193"/>
              <a:ext cx="2672178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아쉬운 부분</a:t>
              </a:r>
            </a:p>
          </p:txBody>
        </p:sp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99E44342-689D-426B-B7F5-023A8B1BD0CC}"/>
                </a:ext>
              </a:extLst>
            </p:cNvPr>
            <p:cNvSpPr/>
            <p:nvPr/>
          </p:nvSpPr>
          <p:spPr>
            <a:xfrm>
              <a:off x="2972591" y="4901340"/>
              <a:ext cx="2672179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프로젝트를 통한 진로 설계</a:t>
              </a:r>
              <a:r>
                <a:rPr lang="en-US" altLang="ko-KR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취업분야 탐색 및 결정 등 도움</a:t>
              </a:r>
            </a:p>
          </p:txBody>
        </p:sp>
      </p:grp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25A112D-8A56-4D3A-89AE-7F880A0FC4E2}"/>
              </a:ext>
            </a:extLst>
          </p:cNvPr>
          <p:cNvSpPr/>
          <p:nvPr/>
        </p:nvSpPr>
        <p:spPr>
          <a:xfrm>
            <a:off x="208485" y="687577"/>
            <a:ext cx="1980000" cy="1980000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555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98CB9602-B312-4029-AC02-61E483E6E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49924"/>
              </p:ext>
            </p:extLst>
          </p:nvPr>
        </p:nvGraphicFramePr>
        <p:xfrm>
          <a:off x="3054616" y="3856716"/>
          <a:ext cx="6604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Kaggle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대회에 모델과 예측 코드를 제출했는데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score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값인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log loss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값이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으로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목표했던 점수인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보다 높았던 점이 아쉽다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당시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Kaggle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마감 시간이 얼마 남지 않았고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컴퓨터 속도와 용량의 한계로 전체 데이터 셋을 학습 모델로 이용하지 못했던 점이 이유였던 것 같다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그래서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Kaggle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대회가 끝난 후에도  데이터 전 처리와 학습 데이터 양을 보완하며 좋은 모델을 만들기 위해 노력했다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1C394A25-8119-4632-BDBC-2A5ED9E0D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69802"/>
              </p:ext>
            </p:extLst>
          </p:nvPr>
        </p:nvGraphicFramePr>
        <p:xfrm>
          <a:off x="3054616" y="5399234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멘토님들과 면담 결과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대학원이 필수는 아니지만 어떤 데이터를 다루고 싶은 지는 명확하게 정해야 한다는 것을 알게 되었다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졸업 후의 진로에 고민이 많았는데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다양한 데이터를 분석해보며 어떤 데이터에 가장 흥미가 가는지를 우선적으로 찾고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그에 대한 전문성을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높여야겠다고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생각했다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916E2D93-D314-4419-87E0-3DCC0D1CE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3382"/>
              </p:ext>
            </p:extLst>
          </p:nvPr>
        </p:nvGraphicFramePr>
        <p:xfrm>
          <a:off x="3054616" y="770068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데이터 샘플링 과정에서 무작위로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언더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샘플링을 진행하였는데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오버 피팅이 일어나 결과가 만족스럽지 못했다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높은 정확도를 얻기 위해  데이터 전처리 과정에서 영상에 등장하는 사람 별로 나누어 얼굴을 검출하고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언더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샘플링을 진행하였다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 결과 오버 피팅이 일어나지 않고 만족스러운 결과를 얻을 수 있었다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4A58D129-813C-4279-8749-B538CC6C5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5370"/>
              </p:ext>
            </p:extLst>
          </p:nvPr>
        </p:nvGraphicFramePr>
        <p:xfrm>
          <a:off x="3054616" y="2314198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데이터 전처리 및 샘플링 과정에서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계획했던 일을 끝까지 수행해낸 점을 잘한 부분이라 생각한다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수십만 장의 이미지를 수작업으로 분류해야 했는데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마우스 클릭 실수로 인해 수행 도중 수십 차례 일을 번복해야 했지만 끝까지 평정심을 잃지 않고 일을 수행하였다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2FE4E5B-C7A0-4595-82AA-FE10F5588D3A}"/>
              </a:ext>
            </a:extLst>
          </p:cNvPr>
          <p:cNvSpPr/>
          <p:nvPr/>
        </p:nvSpPr>
        <p:spPr>
          <a:xfrm>
            <a:off x="0" y="0"/>
            <a:ext cx="2396971" cy="6858000"/>
          </a:xfrm>
          <a:prstGeom prst="rect">
            <a:avLst/>
          </a:prstGeom>
          <a:solidFill>
            <a:srgbClr val="93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0" rtlCol="0" anchor="ctr"/>
          <a:lstStyle/>
          <a:p>
            <a:pPr algn="ctr"/>
            <a:r>
              <a:rPr lang="ko-KR" altLang="en-US" sz="60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정소현</a:t>
            </a:r>
            <a:endParaRPr lang="en-US" altLang="ko-KR" sz="6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Ⅴ</a:t>
            </a:r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소감문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983472-AAE7-4D82-A138-5FBD65AB5A9A}"/>
              </a:ext>
            </a:extLst>
          </p:cNvPr>
          <p:cNvGrpSpPr/>
          <p:nvPr/>
        </p:nvGrpSpPr>
        <p:grpSpPr>
          <a:xfrm>
            <a:off x="2652992" y="264092"/>
            <a:ext cx="2672179" cy="5183480"/>
            <a:chOff x="2972591" y="264092"/>
            <a:chExt cx="2672179" cy="5183480"/>
          </a:xfrm>
        </p:grpSpPr>
        <p:sp>
          <p:nvSpPr>
            <p:cNvPr id="10" name="사각형: 둥근 대각선 방향 모서리 9">
              <a:extLst>
                <a:ext uri="{FF2B5EF4-FFF2-40B4-BE49-F238E27FC236}">
                  <a16:creationId xmlns:a16="http://schemas.microsoft.com/office/drawing/2014/main" id="{BBCC4B2D-6B7F-42E0-86E4-6258FB822831}"/>
                </a:ext>
              </a:extLst>
            </p:cNvPr>
            <p:cNvSpPr/>
            <p:nvPr/>
          </p:nvSpPr>
          <p:spPr>
            <a:xfrm>
              <a:off x="2972594" y="264092"/>
              <a:ext cx="2672176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수행 상 어려움 극복 사례</a:t>
              </a:r>
            </a:p>
          </p:txBody>
        </p:sp>
        <p:sp>
          <p:nvSpPr>
            <p:cNvPr id="11" name="사각형: 둥근 대각선 방향 모서리 10">
              <a:extLst>
                <a:ext uri="{FF2B5EF4-FFF2-40B4-BE49-F238E27FC236}">
                  <a16:creationId xmlns:a16="http://schemas.microsoft.com/office/drawing/2014/main" id="{7AE34065-C0EF-43B3-8BA5-9742C5A96CBD}"/>
                </a:ext>
              </a:extLst>
            </p:cNvPr>
            <p:cNvSpPr/>
            <p:nvPr/>
          </p:nvSpPr>
          <p:spPr>
            <a:xfrm>
              <a:off x="2972593" y="1805046"/>
              <a:ext cx="2672177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잘한 점</a:t>
              </a:r>
            </a:p>
          </p:txBody>
        </p:sp>
        <p:sp>
          <p:nvSpPr>
            <p:cNvPr id="12" name="사각형: 둥근 대각선 방향 모서리 11">
              <a:extLst>
                <a:ext uri="{FF2B5EF4-FFF2-40B4-BE49-F238E27FC236}">
                  <a16:creationId xmlns:a16="http://schemas.microsoft.com/office/drawing/2014/main" id="{D144ACAE-4ADD-4DD5-9E30-D5BFDF4E936F}"/>
                </a:ext>
              </a:extLst>
            </p:cNvPr>
            <p:cNvSpPr/>
            <p:nvPr/>
          </p:nvSpPr>
          <p:spPr>
            <a:xfrm>
              <a:off x="2972592" y="3353193"/>
              <a:ext cx="2672178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아쉬운 부분</a:t>
              </a:r>
            </a:p>
          </p:txBody>
        </p:sp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99E44342-689D-426B-B7F5-023A8B1BD0CC}"/>
                </a:ext>
              </a:extLst>
            </p:cNvPr>
            <p:cNvSpPr/>
            <p:nvPr/>
          </p:nvSpPr>
          <p:spPr>
            <a:xfrm>
              <a:off x="2972591" y="4901340"/>
              <a:ext cx="2672179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프로젝트를 통한 진로 설계</a:t>
              </a:r>
              <a:r>
                <a:rPr lang="en-US" altLang="ko-KR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취업분야 탐색 및 결정 등 도움</a:t>
              </a:r>
            </a:p>
          </p:txBody>
        </p:sp>
      </p:grp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20C06DC-7B3D-4A9C-BE9B-59797CB12747}"/>
              </a:ext>
            </a:extLst>
          </p:cNvPr>
          <p:cNvSpPr/>
          <p:nvPr/>
        </p:nvSpPr>
        <p:spPr>
          <a:xfrm>
            <a:off x="208485" y="687577"/>
            <a:ext cx="1980000" cy="1980000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50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>
                <a:latin typeface="나눔바른고딕"/>
              </a:rPr>
              <a:t>3</a:t>
            </a:fld>
            <a:endParaRPr lang="ko-KR" altLang="en-US" dirty="0">
              <a:latin typeface="나눔바른고딕"/>
            </a:endParaRPr>
          </a:p>
        </p:txBody>
      </p: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7E0BD970-FF8D-4E8F-93C7-C709ACE2D594}"/>
              </a:ext>
            </a:extLst>
          </p:cNvPr>
          <p:cNvSpPr/>
          <p:nvPr/>
        </p:nvSpPr>
        <p:spPr>
          <a:xfrm>
            <a:off x="3455123" y="939727"/>
            <a:ext cx="2995754" cy="52023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I. </a:t>
            </a:r>
            <a:r>
              <a:rPr lang="ko-KR" altLang="en-US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배경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55BD70-A39B-47E1-8CC0-24E4635FF9E5}"/>
              </a:ext>
            </a:extLst>
          </p:cNvPr>
          <p:cNvGrpSpPr/>
          <p:nvPr/>
        </p:nvGrpSpPr>
        <p:grpSpPr>
          <a:xfrm>
            <a:off x="0" y="2098491"/>
            <a:ext cx="9906000" cy="1082250"/>
            <a:chOff x="0" y="2267700"/>
            <a:chExt cx="12192000" cy="1332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4B720CC-CFD4-4362-A9B2-B87D7153DBE9}"/>
                </a:ext>
              </a:extLst>
            </p:cNvPr>
            <p:cNvCxnSpPr/>
            <p:nvPr/>
          </p:nvCxnSpPr>
          <p:spPr>
            <a:xfrm>
              <a:off x="0" y="2933700"/>
              <a:ext cx="12192000" cy="0"/>
            </a:xfrm>
            <a:prstGeom prst="line">
              <a:avLst/>
            </a:prstGeom>
            <a:ln w="12700">
              <a:solidFill>
                <a:srgbClr val="93C8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순서도: 연결자 2">
              <a:extLst>
                <a:ext uri="{FF2B5EF4-FFF2-40B4-BE49-F238E27FC236}">
                  <a16:creationId xmlns:a16="http://schemas.microsoft.com/office/drawing/2014/main" id="{4AD49C61-497E-404E-A80F-8EB27C03FD2E}"/>
                </a:ext>
              </a:extLst>
            </p:cNvPr>
            <p:cNvSpPr/>
            <p:nvPr/>
          </p:nvSpPr>
          <p:spPr>
            <a:xfrm>
              <a:off x="828674" y="2267700"/>
              <a:ext cx="1332000" cy="1332000"/>
            </a:xfrm>
            <a:prstGeom prst="flowChartConnector">
              <a:avLst/>
            </a:prstGeom>
            <a:solidFill>
              <a:srgbClr val="93C8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명</a:t>
              </a:r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2D8FF662-BE85-4A93-98E3-A8261C3B0556}"/>
                </a:ext>
              </a:extLst>
            </p:cNvPr>
            <p:cNvSpPr/>
            <p:nvPr/>
          </p:nvSpPr>
          <p:spPr>
            <a:xfrm>
              <a:off x="3129337" y="2267700"/>
              <a:ext cx="1332000" cy="1332000"/>
            </a:xfrm>
            <a:prstGeom prst="flowChartConnector">
              <a:avLst/>
            </a:prstGeom>
            <a:solidFill>
              <a:srgbClr val="56A8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목적</a:t>
              </a: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32157F8B-430A-4FAE-B8AF-F3CD51516CAD}"/>
                </a:ext>
              </a:extLst>
            </p:cNvPr>
            <p:cNvSpPr/>
            <p:nvPr/>
          </p:nvSpPr>
          <p:spPr>
            <a:xfrm>
              <a:off x="5430000" y="2267700"/>
              <a:ext cx="1332000" cy="1332000"/>
            </a:xfrm>
            <a:prstGeom prst="flowChartConnector">
              <a:avLst/>
            </a:prstGeom>
            <a:solidFill>
              <a:srgbClr val="93C8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개요</a:t>
              </a:r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2BDC8CC4-89EC-4E1D-AE25-8F4712AEB6A7}"/>
                </a:ext>
              </a:extLst>
            </p:cNvPr>
            <p:cNvSpPr/>
            <p:nvPr/>
          </p:nvSpPr>
          <p:spPr>
            <a:xfrm>
              <a:off x="7730663" y="2267700"/>
              <a:ext cx="1332000" cy="1332000"/>
            </a:xfrm>
            <a:prstGeom prst="flowChartConnector">
              <a:avLst/>
            </a:prstGeom>
            <a:solidFill>
              <a:srgbClr val="56A8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구조</a:t>
              </a:r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A9DA4CF3-47F7-4A88-918B-F3A47368BEAB}"/>
                </a:ext>
              </a:extLst>
            </p:cNvPr>
            <p:cNvSpPr/>
            <p:nvPr/>
          </p:nvSpPr>
          <p:spPr>
            <a:xfrm>
              <a:off x="10031326" y="2267700"/>
              <a:ext cx="1332000" cy="1332000"/>
            </a:xfrm>
            <a:prstGeom prst="flowChartConnector">
              <a:avLst/>
            </a:prstGeom>
            <a:solidFill>
              <a:srgbClr val="93C8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기대 효과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2880BA-B9DF-4F9F-B70D-9647735C8FCE}"/>
              </a:ext>
            </a:extLst>
          </p:cNvPr>
          <p:cNvSpPr txBox="1"/>
          <p:nvPr/>
        </p:nvSpPr>
        <p:spPr>
          <a:xfrm>
            <a:off x="233192" y="3299463"/>
            <a:ext cx="196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DeepFake Detection System</a:t>
            </a:r>
          </a:p>
          <a:p>
            <a:pPr algn="ctr"/>
            <a:r>
              <a: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딥페이크 판별 시스템</a:t>
            </a:r>
            <a:r>
              <a: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endParaRPr lang="ko-KR" altLang="en-US" sz="1200" dirty="0">
              <a:solidFill>
                <a:srgbClr val="808284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83C52-B764-491B-8EB8-79DC51F56A96}"/>
              </a:ext>
            </a:extLst>
          </p:cNvPr>
          <p:cNvSpPr txBox="1"/>
          <p:nvPr/>
        </p:nvSpPr>
        <p:spPr>
          <a:xfrm>
            <a:off x="2201305" y="3302176"/>
            <a:ext cx="1764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악의적인 목적으로 제작 및 배포되는 딥페이크 영상이 심각한 초상권 침해와</a:t>
            </a:r>
            <a:endParaRPr lang="en-US" altLang="ko-KR" sz="1200" dirty="0">
              <a:solidFill>
                <a:srgbClr val="808284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인권 침해를 일으키고 있다</a:t>
            </a:r>
            <a:r>
              <a: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육안으론 구분 할 수 없을 정도로 정교하게 만들어진 딥페이크 영상을 판별하는 시스템을 만들어</a:t>
            </a:r>
            <a:endParaRPr lang="en-US" altLang="ko-KR" sz="1200" dirty="0">
              <a:solidFill>
                <a:srgbClr val="808284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범죄 피해를 줄이고자 한다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59471-AE66-44F0-B036-B4A91C0A68ED}"/>
              </a:ext>
            </a:extLst>
          </p:cNvPr>
          <p:cNvSpPr txBox="1"/>
          <p:nvPr/>
        </p:nvSpPr>
        <p:spPr>
          <a:xfrm>
            <a:off x="4070594" y="3302176"/>
            <a:ext cx="1764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사이트에 딥페이크로 의심되는 영상을 업로드 하면</a:t>
            </a:r>
            <a:r>
              <a: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해당 영상이 딥페이크 여부를 확률로 판별하는 기능을 수행하는</a:t>
            </a:r>
            <a:endParaRPr lang="en-US" altLang="ko-KR" sz="1200" dirty="0">
              <a:solidFill>
                <a:srgbClr val="808284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시스템 개발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D04C3-FDF8-4975-B8DC-327309B4E641}"/>
              </a:ext>
            </a:extLst>
          </p:cNvPr>
          <p:cNvSpPr txBox="1"/>
          <p:nvPr/>
        </p:nvSpPr>
        <p:spPr>
          <a:xfrm>
            <a:off x="5939883" y="3302176"/>
            <a:ext cx="1764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교육 과정 중 배운 </a:t>
            </a:r>
            <a:r>
              <a: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CNN</a:t>
            </a:r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을 이용하여 영상의 프레임을 학습시켜 딥페이크 여부를 판별하는 모델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15980-C121-4340-A478-2EB897323E27}"/>
              </a:ext>
            </a:extLst>
          </p:cNvPr>
          <p:cNvSpPr txBox="1"/>
          <p:nvPr/>
        </p:nvSpPr>
        <p:spPr>
          <a:xfrm>
            <a:off x="7809171" y="3302176"/>
            <a:ext cx="1764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인터넷에 배포 된 영상의 진위 여부를 판단하여</a:t>
            </a:r>
            <a:r>
              <a: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사용자들의 의구심을 해결하고</a:t>
            </a:r>
            <a:r>
              <a: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딥페이크 영상으로 인한 피해자들이 없도록 한다</a:t>
            </a:r>
          </a:p>
        </p:txBody>
      </p:sp>
    </p:spTree>
    <p:extLst>
      <p:ext uri="{BB962C8B-B14F-4D97-AF65-F5344CB8AC3E}">
        <p14:creationId xmlns:p14="http://schemas.microsoft.com/office/powerpoint/2010/main" val="267249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98CB9602-B312-4029-AC02-61E483E6E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095327"/>
              </p:ext>
            </p:extLst>
          </p:nvPr>
        </p:nvGraphicFramePr>
        <p:xfrm>
          <a:off x="3054616" y="3856716"/>
          <a:ext cx="6604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프로젝트를 진행하면서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QA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과정을 정식적으로 거치지 않았다는 점이다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보통 프로젝트를 수행할 때 개발자들에 유닛 테스트에 더불어 단계적 블랙박스 테스트와 화이트 박스 테스트를 거쳐야 하는 것으로 알고 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 중에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QA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업무에서 대부분 실행하는 블랙박스 테스트 등을 실제로 수행할 수 있었으면 좋았을 것 같다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또한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QA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를 진행하면서 고객의 명세서에 따라 작성하고 실행하는데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이것을 역할분담을 맡아 명세서와 그것에 맡는 테스트케이스 작성을 해보았으면 더 좋았을 것 같다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1C394A25-8119-4632-BDBC-2A5ED9E0D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538244"/>
              </p:ext>
            </p:extLst>
          </p:nvPr>
        </p:nvGraphicFramePr>
        <p:xfrm>
          <a:off x="3054616" y="5399234"/>
          <a:ext cx="6604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이번 프로젝트를 통해 웹 개발에서 프론트 엔드 개발자와 백 엔드 개발자의 역할 분담에 대한 이해를 증진 시킬 수 있었던 것 같다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예전에는 프론트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엔드랑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사용자에 입장에 가깝고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백엔드란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서버의 입장에 가깝다고만 알고 있었다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그러나 정확한 경계에 대한 이해가 부족했던 것 같다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어디까지 가 일의 경계가 분명하지 않으니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백앤드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개발자들과 일을 떠 미루기 일 수였고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프로젝트가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끝나감에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따라 조금씩 서로의 역할을 이해할 수 있게 되었다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916E2D93-D314-4419-87E0-3DCC0D1CE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531338"/>
              </p:ext>
            </p:extLst>
          </p:nvPr>
        </p:nvGraphicFramePr>
        <p:xfrm>
          <a:off x="3054616" y="770068"/>
          <a:ext cx="6604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이번 프로젝트를 통해 프론트 엔드 개발을 쉽게 봤던 과거를 되돌아보게 되었다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과거엔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HTML, CSS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는 쉽게 보았고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Javascript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는 조금만 공부하면 된다고 생각했다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그러나 공부해도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CSS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로 원하는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UI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를 구성하는 데 어려움을 느꼈고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Javascript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도 처음 배우다 보니 어려움을 느꼈고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jQuery, Ajax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등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JS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를 쉽게 사용할 수 있게 해주는 라이브러리가 있었지만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모든것을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처음 배우다 보니 그것마저 힘들었다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그래도 다른 팀 프론트 엔드 개발을 맡은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정혁진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최민창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김우희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씨의 도움을 받아 포기하지 않고 끝까지 해낼 수 있었다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4A58D129-813C-4279-8749-B538CC6C5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40242"/>
              </p:ext>
            </p:extLst>
          </p:nvPr>
        </p:nvGraphicFramePr>
        <p:xfrm>
          <a:off x="3054616" y="2314198"/>
          <a:ext cx="6604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프로젝트를 수행하며 작성한 테스트 케이스와 기능테스트를 자동화해 놓은 것을 잘한 부분으로 뽑을 수 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요즘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TDD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가 급부상하며 개발을 진행하며 유닛 테스트를 작성하며 진행하는데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그것에 더해 기능테스트를 자동화함으로써 모듈을 수정하거나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function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을 바꿨을 때 혹시 모를 문제에 대비할 수 있었고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리그레션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과정도 금방 마무리 된 것 같다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다음번에는 프론트 부분만 아니라 백 엔드 개발도 함께 유닛 테스트를 진행하고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자동화 테스트 부분을 더 증가시킬 수 있다면 더 좋은 프로젝트가 될 수 있을 것 같다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2FE4E5B-C7A0-4595-82AA-FE10F5588D3A}"/>
              </a:ext>
            </a:extLst>
          </p:cNvPr>
          <p:cNvSpPr/>
          <p:nvPr/>
        </p:nvSpPr>
        <p:spPr>
          <a:xfrm>
            <a:off x="0" y="0"/>
            <a:ext cx="2396971" cy="6858000"/>
          </a:xfrm>
          <a:prstGeom prst="rect">
            <a:avLst/>
          </a:prstGeom>
          <a:solidFill>
            <a:srgbClr val="93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0" rtlCol="0" anchor="ctr"/>
          <a:lstStyle/>
          <a:p>
            <a:pPr algn="ctr"/>
            <a:r>
              <a:rPr lang="ko-KR" altLang="en-US" sz="60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정용주</a:t>
            </a:r>
            <a:endParaRPr lang="en-US" altLang="ko-KR" sz="6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Ⅴ</a:t>
            </a:r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소감문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983472-AAE7-4D82-A138-5FBD65AB5A9A}"/>
              </a:ext>
            </a:extLst>
          </p:cNvPr>
          <p:cNvGrpSpPr/>
          <p:nvPr/>
        </p:nvGrpSpPr>
        <p:grpSpPr>
          <a:xfrm>
            <a:off x="2652992" y="264092"/>
            <a:ext cx="2672179" cy="5183480"/>
            <a:chOff x="2972591" y="264092"/>
            <a:chExt cx="2672179" cy="5183480"/>
          </a:xfrm>
        </p:grpSpPr>
        <p:sp>
          <p:nvSpPr>
            <p:cNvPr id="10" name="사각형: 둥근 대각선 방향 모서리 9">
              <a:extLst>
                <a:ext uri="{FF2B5EF4-FFF2-40B4-BE49-F238E27FC236}">
                  <a16:creationId xmlns:a16="http://schemas.microsoft.com/office/drawing/2014/main" id="{BBCC4B2D-6B7F-42E0-86E4-6258FB822831}"/>
                </a:ext>
              </a:extLst>
            </p:cNvPr>
            <p:cNvSpPr/>
            <p:nvPr/>
          </p:nvSpPr>
          <p:spPr>
            <a:xfrm>
              <a:off x="2972594" y="264092"/>
              <a:ext cx="2672176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수행 상 어려움 극복 사례</a:t>
              </a:r>
            </a:p>
          </p:txBody>
        </p:sp>
        <p:sp>
          <p:nvSpPr>
            <p:cNvPr id="11" name="사각형: 둥근 대각선 방향 모서리 10">
              <a:extLst>
                <a:ext uri="{FF2B5EF4-FFF2-40B4-BE49-F238E27FC236}">
                  <a16:creationId xmlns:a16="http://schemas.microsoft.com/office/drawing/2014/main" id="{7AE34065-C0EF-43B3-8BA5-9742C5A96CBD}"/>
                </a:ext>
              </a:extLst>
            </p:cNvPr>
            <p:cNvSpPr/>
            <p:nvPr/>
          </p:nvSpPr>
          <p:spPr>
            <a:xfrm>
              <a:off x="2972593" y="1805046"/>
              <a:ext cx="2672177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잘한 점</a:t>
              </a:r>
            </a:p>
          </p:txBody>
        </p:sp>
        <p:sp>
          <p:nvSpPr>
            <p:cNvPr id="12" name="사각형: 둥근 대각선 방향 모서리 11">
              <a:extLst>
                <a:ext uri="{FF2B5EF4-FFF2-40B4-BE49-F238E27FC236}">
                  <a16:creationId xmlns:a16="http://schemas.microsoft.com/office/drawing/2014/main" id="{D144ACAE-4ADD-4DD5-9E30-D5BFDF4E936F}"/>
                </a:ext>
              </a:extLst>
            </p:cNvPr>
            <p:cNvSpPr/>
            <p:nvPr/>
          </p:nvSpPr>
          <p:spPr>
            <a:xfrm>
              <a:off x="2972592" y="3353193"/>
              <a:ext cx="2672178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아쉬운 부분</a:t>
              </a:r>
            </a:p>
          </p:txBody>
        </p:sp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99E44342-689D-426B-B7F5-023A8B1BD0CC}"/>
                </a:ext>
              </a:extLst>
            </p:cNvPr>
            <p:cNvSpPr/>
            <p:nvPr/>
          </p:nvSpPr>
          <p:spPr>
            <a:xfrm>
              <a:off x="2972591" y="4901340"/>
              <a:ext cx="2672179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프로젝트를 통한 진로 설계</a:t>
              </a:r>
              <a:r>
                <a:rPr lang="en-US" altLang="ko-KR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취업분야 탐색 및 결정 등 도움</a:t>
              </a:r>
            </a:p>
          </p:txBody>
        </p:sp>
      </p:grp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BCCFE023-31E1-4487-8E4C-2C9235B5EC57}"/>
              </a:ext>
            </a:extLst>
          </p:cNvPr>
          <p:cNvSpPr/>
          <p:nvPr/>
        </p:nvSpPr>
        <p:spPr>
          <a:xfrm>
            <a:off x="208485" y="687577"/>
            <a:ext cx="1980000" cy="1980000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95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98CB9602-B312-4029-AC02-61E483E6E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14121"/>
              </p:ext>
            </p:extLst>
          </p:nvPr>
        </p:nvGraphicFramePr>
        <p:xfrm>
          <a:off x="3054616" y="3856716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과정 전에 생각하던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AI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와 현실을 많이 다름을 알게 되었고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딥 러닝 알고리즘 개선이 어렵다는 것을 알았다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많은 시행착오와 충분한 리소스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하드웨어 스펙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 필요하다는 것을 배웠다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그리고 처음에 체계적으로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협업툴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관리를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했었다면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더 빠르게 개발이 가능하지 않았을까 생각이 든다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1C394A25-8119-4632-BDBC-2A5ED9E0D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78811"/>
              </p:ext>
            </p:extLst>
          </p:nvPr>
        </p:nvGraphicFramePr>
        <p:xfrm>
          <a:off x="3054616" y="5399234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클라우드 서버 관리와 인프라설계에 흥미가 생겼다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기존에 관심있던 임베디드 분야와 유사한 점이 있어서 진로 결정에 좋은 영향을 줬다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리눅스 커널에 대해 좀더 깊이 공부하고 싶다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프로젝트는 끝났지만 좀더 발전시켜서 배포하여 완전히 독립된 서버를 만들고 싶다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916E2D93-D314-4419-87E0-3DCC0D1CE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146581"/>
              </p:ext>
            </p:extLst>
          </p:nvPr>
        </p:nvGraphicFramePr>
        <p:xfrm>
          <a:off x="3054616" y="770068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인프라에 관련된 경험이 없어서 처음에 많은 시행착오를 겪었다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책도 사고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개인시간을 투자하여 공부를 하면서 해결하여 뿌듯했다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4A58D129-813C-4279-8749-B538CC6C5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307"/>
              </p:ext>
            </p:extLst>
          </p:nvPr>
        </p:nvGraphicFramePr>
        <p:xfrm>
          <a:off x="3054616" y="2314198"/>
          <a:ext cx="6604000" cy="943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37976607"/>
                    </a:ext>
                  </a:extLst>
                </a:gridCol>
              </a:tblGrid>
              <a:tr h="94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프로젝트 전반적으로 참여해서 팀원 각자의 고충을 이해할 수 있었다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팀원들의 의견을 공유하고 반영하여 프로젝트 진행에 도움을 줄 수 있었다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73304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2FE4E5B-C7A0-4595-82AA-FE10F5588D3A}"/>
              </a:ext>
            </a:extLst>
          </p:cNvPr>
          <p:cNvSpPr/>
          <p:nvPr/>
        </p:nvSpPr>
        <p:spPr>
          <a:xfrm>
            <a:off x="0" y="0"/>
            <a:ext cx="2396971" cy="6858000"/>
          </a:xfrm>
          <a:prstGeom prst="rect">
            <a:avLst/>
          </a:prstGeom>
          <a:solidFill>
            <a:srgbClr val="93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0" rtlCol="0" anchor="ctr"/>
          <a:lstStyle/>
          <a:p>
            <a:pPr algn="ctr"/>
            <a:r>
              <a:rPr lang="ko-KR" altLang="en-US" sz="60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황지민</a:t>
            </a:r>
            <a:endParaRPr lang="en-US" altLang="ko-KR" sz="6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Ⅴ</a:t>
            </a:r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소감문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983472-AAE7-4D82-A138-5FBD65AB5A9A}"/>
              </a:ext>
            </a:extLst>
          </p:cNvPr>
          <p:cNvGrpSpPr/>
          <p:nvPr/>
        </p:nvGrpSpPr>
        <p:grpSpPr>
          <a:xfrm>
            <a:off x="2652992" y="264092"/>
            <a:ext cx="2672179" cy="5183480"/>
            <a:chOff x="2972591" y="264092"/>
            <a:chExt cx="2672179" cy="5183480"/>
          </a:xfrm>
        </p:grpSpPr>
        <p:sp>
          <p:nvSpPr>
            <p:cNvPr id="10" name="사각형: 둥근 대각선 방향 모서리 9">
              <a:extLst>
                <a:ext uri="{FF2B5EF4-FFF2-40B4-BE49-F238E27FC236}">
                  <a16:creationId xmlns:a16="http://schemas.microsoft.com/office/drawing/2014/main" id="{BBCC4B2D-6B7F-42E0-86E4-6258FB822831}"/>
                </a:ext>
              </a:extLst>
            </p:cNvPr>
            <p:cNvSpPr/>
            <p:nvPr/>
          </p:nvSpPr>
          <p:spPr>
            <a:xfrm>
              <a:off x="2972594" y="264092"/>
              <a:ext cx="2672176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수행 상 어려움 극복 사례</a:t>
              </a:r>
            </a:p>
          </p:txBody>
        </p:sp>
        <p:sp>
          <p:nvSpPr>
            <p:cNvPr id="11" name="사각형: 둥근 대각선 방향 모서리 10">
              <a:extLst>
                <a:ext uri="{FF2B5EF4-FFF2-40B4-BE49-F238E27FC236}">
                  <a16:creationId xmlns:a16="http://schemas.microsoft.com/office/drawing/2014/main" id="{7AE34065-C0EF-43B3-8BA5-9742C5A96CBD}"/>
                </a:ext>
              </a:extLst>
            </p:cNvPr>
            <p:cNvSpPr/>
            <p:nvPr/>
          </p:nvSpPr>
          <p:spPr>
            <a:xfrm>
              <a:off x="2972593" y="1805046"/>
              <a:ext cx="2672177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잘한 점</a:t>
              </a:r>
            </a:p>
          </p:txBody>
        </p:sp>
        <p:sp>
          <p:nvSpPr>
            <p:cNvPr id="12" name="사각형: 둥근 대각선 방향 모서리 11">
              <a:extLst>
                <a:ext uri="{FF2B5EF4-FFF2-40B4-BE49-F238E27FC236}">
                  <a16:creationId xmlns:a16="http://schemas.microsoft.com/office/drawing/2014/main" id="{D144ACAE-4ADD-4DD5-9E30-D5BFDF4E936F}"/>
                </a:ext>
              </a:extLst>
            </p:cNvPr>
            <p:cNvSpPr/>
            <p:nvPr/>
          </p:nvSpPr>
          <p:spPr>
            <a:xfrm>
              <a:off x="2972592" y="3353193"/>
              <a:ext cx="2672178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프로젝트에서 아쉬운 부분</a:t>
              </a:r>
            </a:p>
          </p:txBody>
        </p:sp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99E44342-689D-426B-B7F5-023A8B1BD0CC}"/>
                </a:ext>
              </a:extLst>
            </p:cNvPr>
            <p:cNvSpPr/>
            <p:nvPr/>
          </p:nvSpPr>
          <p:spPr>
            <a:xfrm>
              <a:off x="2972591" y="4901340"/>
              <a:ext cx="2672179" cy="54623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93C8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프로젝트를 통한 진로 설계</a:t>
              </a:r>
              <a:r>
                <a:rPr lang="en-US" altLang="ko-KR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취업분야 탐색 및 결정 등 도움</a:t>
              </a:r>
            </a:p>
          </p:txBody>
        </p:sp>
      </p:grp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465AFFD-1ECD-465D-80CE-E9C060BEB947}"/>
              </a:ext>
            </a:extLst>
          </p:cNvPr>
          <p:cNvSpPr/>
          <p:nvPr/>
        </p:nvSpPr>
        <p:spPr>
          <a:xfrm>
            <a:off x="208485" y="687577"/>
            <a:ext cx="1980000" cy="1980000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390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AFBCF4C-3FC0-48F9-B004-06526E0F33CA}"/>
              </a:ext>
            </a:extLst>
          </p:cNvPr>
          <p:cNvCxnSpPr/>
          <p:nvPr/>
        </p:nvCxnSpPr>
        <p:spPr>
          <a:xfrm>
            <a:off x="-17339" y="2363680"/>
            <a:ext cx="9906000" cy="0"/>
          </a:xfrm>
          <a:prstGeom prst="line">
            <a:avLst/>
          </a:prstGeom>
          <a:ln w="12700">
            <a:solidFill>
              <a:srgbClr val="93C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8370A9-B804-439A-9FF2-A1B98E5A5B99}"/>
              </a:ext>
            </a:extLst>
          </p:cNvPr>
          <p:cNvGrpSpPr/>
          <p:nvPr/>
        </p:nvGrpSpPr>
        <p:grpSpPr>
          <a:xfrm>
            <a:off x="194646" y="1368472"/>
            <a:ext cx="9516705" cy="4806020"/>
            <a:chOff x="287005" y="1447975"/>
            <a:chExt cx="11712868" cy="5915104"/>
          </a:xfrm>
        </p:grpSpPr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475A3B5C-EF5B-40D8-97A3-72CB90984D13}"/>
                </a:ext>
              </a:extLst>
            </p:cNvPr>
            <p:cNvSpPr/>
            <p:nvPr/>
          </p:nvSpPr>
          <p:spPr>
            <a:xfrm>
              <a:off x="557021" y="1447975"/>
              <a:ext cx="1772308" cy="1772308"/>
            </a:xfrm>
            <a:prstGeom prst="flowChartConnector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D6BA9D10-D5F6-4D91-A2E4-A45A32DFBD4F}"/>
                </a:ext>
              </a:extLst>
            </p:cNvPr>
            <p:cNvSpPr/>
            <p:nvPr/>
          </p:nvSpPr>
          <p:spPr>
            <a:xfrm>
              <a:off x="2905121" y="1447975"/>
              <a:ext cx="1772308" cy="1772308"/>
            </a:xfrm>
            <a:prstGeom prst="flowChartConnector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88E6155C-1FE9-4DBD-813D-D1FE3D8BD971}"/>
                </a:ext>
              </a:extLst>
            </p:cNvPr>
            <p:cNvSpPr/>
            <p:nvPr/>
          </p:nvSpPr>
          <p:spPr>
            <a:xfrm>
              <a:off x="5253221" y="1447975"/>
              <a:ext cx="1772308" cy="1772308"/>
            </a:xfrm>
            <a:prstGeom prst="flowChartConnector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F266A1D5-F50C-4329-A2CE-ABE2672F8ABC}"/>
                </a:ext>
              </a:extLst>
            </p:cNvPr>
            <p:cNvSpPr/>
            <p:nvPr/>
          </p:nvSpPr>
          <p:spPr>
            <a:xfrm>
              <a:off x="7601321" y="1447975"/>
              <a:ext cx="1772308" cy="1772308"/>
            </a:xfrm>
            <a:prstGeom prst="flowChartConnector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1EDC0057-CEE5-4FC0-A37E-382E5B7C36A2}"/>
                </a:ext>
              </a:extLst>
            </p:cNvPr>
            <p:cNvSpPr/>
            <p:nvPr/>
          </p:nvSpPr>
          <p:spPr>
            <a:xfrm>
              <a:off x="9949421" y="1447975"/>
              <a:ext cx="1772308" cy="1772309"/>
            </a:xfrm>
            <a:prstGeom prst="flowChartConnector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F559B-EE71-4990-9AB6-451F0CAC9604}"/>
                </a:ext>
              </a:extLst>
            </p:cNvPr>
            <p:cNvSpPr txBox="1"/>
            <p:nvPr/>
          </p:nvSpPr>
          <p:spPr>
            <a:xfrm>
              <a:off x="287005" y="3269569"/>
              <a:ext cx="2415338" cy="2767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이찬호 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팀장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열악한 자원으로 프로젝트를 진행해 아쉽지만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메모리 관리 및 여러가지를 배웠고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CNN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모델에 대해 많이 공부를 해서 데이터 분석에 진로 방향을 정하는데 도움이 됨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D19089-8AEE-4BD2-9E04-6B0E53B1D934}"/>
                </a:ext>
              </a:extLst>
            </p:cNvPr>
            <p:cNvSpPr txBox="1"/>
            <p:nvPr/>
          </p:nvSpPr>
          <p:spPr>
            <a:xfrm>
              <a:off x="2540231" y="3269569"/>
              <a:ext cx="2415338" cy="4093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이정철 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팀원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r>
                <a:rPr lang="ko-KR" altLang="en-US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백엔드의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모든 부분이 처음이었기 때문에 시작하는 것이 가장 큰 어려움이었지만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수업 외에 개별적으로 공부하며 제작해 나가니 성취감을 느낄 수 있었다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아직 부족한 점이 많지만 추후 지속적인 공부를 통해서 원하는 것을 무엇이든 만들어낼 수 있는 백엔드 전문가가 될 수 있게 노력할 것이다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6332F9-7C27-47E6-AE78-D5637B123D31}"/>
                </a:ext>
              </a:extLst>
            </p:cNvPr>
            <p:cNvSpPr txBox="1"/>
            <p:nvPr/>
          </p:nvSpPr>
          <p:spPr>
            <a:xfrm>
              <a:off x="4888331" y="3269569"/>
              <a:ext cx="2415338" cy="197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정소현 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팀원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시간과 자원의 한계로 아쉬운 점도 존재하지만 이번 프로젝트가 데이터 공부와 진로설계에 큰 도움이 되었다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351178-2B47-475D-A2C8-81BB4925941D}"/>
                </a:ext>
              </a:extLst>
            </p:cNvPr>
            <p:cNvSpPr txBox="1"/>
            <p:nvPr/>
          </p:nvSpPr>
          <p:spPr>
            <a:xfrm>
              <a:off x="7236433" y="3269567"/>
              <a:ext cx="2415338" cy="3828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정용주 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팀원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이번 프로젝트를 진행하면서 </a:t>
              </a:r>
              <a:r>
                <a:rPr lang="ko-KR" altLang="en-US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백엔드와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프론트 엔드 개발의 구분점을 알 수 있었고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QA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를 수행한 것은 잘한 것 같으나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QA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를 명세서를 가지고 </a:t>
              </a:r>
            </a:p>
            <a:p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전문적으로 하지 못한 점은 아쉬웠던 것 같다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추후 웹 개발 직무나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QA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직무에 지원 할 때 큰 도움이 될 것 같다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endPara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A4F294-03FD-4C08-8FAB-D3DC952DC5BD}"/>
                </a:ext>
              </a:extLst>
            </p:cNvPr>
            <p:cNvSpPr txBox="1"/>
            <p:nvPr/>
          </p:nvSpPr>
          <p:spPr>
            <a:xfrm>
              <a:off x="9584535" y="3269565"/>
              <a:ext cx="2415338" cy="3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황지민 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2000" b="1" dirty="0">
                  <a:latin typeface="나눔바른고딕"/>
                  <a:ea typeface="Noto Sans CJK KR Light" panose="020B0300000000000000" pitchFamily="34" charset="-127"/>
                </a:rPr>
                <a:t>팀원</a:t>
              </a:r>
              <a:r>
                <a:rPr lang="en-US" altLang="ko-KR" sz="20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r>
                <a:rPr lang="ko-KR" altLang="en-US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텐서플로우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버전과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GPU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사용여부에 따라 서버실행이 안 될 때가 있었다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1400" dirty="0" err="1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도커라는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가상환경을 구성해서 시행착오를 빠르게 진행했다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또한 프로젝트의 전반적인 부분에 참여할 수 있어서 좋은 경험이었다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5D003B0D-6A3D-4E6A-BAE7-A7D21ECF6E85}"/>
              </a:ext>
            </a:extLst>
          </p:cNvPr>
          <p:cNvSpPr/>
          <p:nvPr/>
        </p:nvSpPr>
        <p:spPr>
          <a:xfrm>
            <a:off x="3440477" y="423070"/>
            <a:ext cx="3025045" cy="52023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b="1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느낀 점</a:t>
            </a:r>
            <a:endParaRPr lang="zh-CN" altLang="en-US" sz="1200" b="1" dirty="0">
              <a:solidFill>
                <a:schemeClr val="bg1"/>
              </a:solidFill>
              <a:latin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47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28D8DBA-C7CE-41E0-8C9E-E379783E169B}"/>
              </a:ext>
            </a:extLst>
          </p:cNvPr>
          <p:cNvSpPr/>
          <p:nvPr/>
        </p:nvSpPr>
        <p:spPr>
          <a:xfrm>
            <a:off x="142042" y="1562469"/>
            <a:ext cx="9658906" cy="3453413"/>
          </a:xfrm>
          <a:prstGeom prst="roundRect">
            <a:avLst>
              <a:gd name="adj" fmla="val 12004"/>
            </a:avLst>
          </a:prstGeom>
          <a:noFill/>
          <a:ln>
            <a:solidFill>
              <a:srgbClr val="56A8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>
                <a:latin typeface="나눔바른고딕"/>
              </a:rPr>
              <a:t>4</a:t>
            </a:fld>
            <a:endParaRPr lang="ko-KR" altLang="en-US" dirty="0">
              <a:latin typeface="나눔바른고딕"/>
            </a:endParaRP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D6FC3A23-F5BC-4D90-8469-171A17DF97CD}"/>
              </a:ext>
            </a:extLst>
          </p:cNvPr>
          <p:cNvSpPr/>
          <p:nvPr/>
        </p:nvSpPr>
        <p:spPr>
          <a:xfrm>
            <a:off x="1572777" y="4753613"/>
            <a:ext cx="2020920" cy="52023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56A8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원본 영상</a:t>
            </a:r>
          </a:p>
        </p:txBody>
      </p:sp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43BD4B29-81DF-47DA-84C8-EED2DDE47150}"/>
              </a:ext>
            </a:extLst>
          </p:cNvPr>
          <p:cNvSpPr/>
          <p:nvPr/>
        </p:nvSpPr>
        <p:spPr>
          <a:xfrm>
            <a:off x="3440477" y="423070"/>
            <a:ext cx="3025045" cy="52023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I. </a:t>
            </a:r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배경</a:t>
            </a:r>
          </a:p>
        </p:txBody>
      </p:sp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4FF866B1-D384-49D3-B473-FAFAAAB91153}"/>
              </a:ext>
            </a:extLst>
          </p:cNvPr>
          <p:cNvSpPr/>
          <p:nvPr/>
        </p:nvSpPr>
        <p:spPr>
          <a:xfrm>
            <a:off x="6336752" y="4753613"/>
            <a:ext cx="2020920" cy="52023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56A8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딥페이크 영상</a:t>
            </a:r>
          </a:p>
        </p:txBody>
      </p:sp>
      <p:pic>
        <p:nvPicPr>
          <p:cNvPr id="26" name="온라인 미디어 25" title="￬ﾧﾭ">
            <a:hlinkClick r:id="" action="ppaction://media"/>
            <a:extLst>
              <a:ext uri="{FF2B5EF4-FFF2-40B4-BE49-F238E27FC236}">
                <a16:creationId xmlns:a16="http://schemas.microsoft.com/office/drawing/2014/main" id="{13099F1D-AF30-4760-B64F-1FB0290E1E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982764" y="1974772"/>
            <a:ext cx="4680002" cy="2520000"/>
          </a:xfrm>
          <a:prstGeom prst="rect">
            <a:avLst/>
          </a:prstGeom>
        </p:spPr>
      </p:pic>
      <p:pic>
        <p:nvPicPr>
          <p:cNvPr id="28" name="온라인 미디어 27" title="￬ﾰﾐ">
            <a:hlinkClick r:id="" action="ppaction://media"/>
            <a:extLst>
              <a:ext uri="{FF2B5EF4-FFF2-40B4-BE49-F238E27FC236}">
                <a16:creationId xmlns:a16="http://schemas.microsoft.com/office/drawing/2014/main" id="{DB6E3FBA-97F2-4454-BA74-0D033E7C4EE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243236" y="1974772"/>
            <a:ext cx="4680002" cy="25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E230BA-3029-422D-815D-BE3172B6B6FD}"/>
              </a:ext>
            </a:extLst>
          </p:cNvPr>
          <p:cNvSpPr/>
          <p:nvPr/>
        </p:nvSpPr>
        <p:spPr>
          <a:xfrm>
            <a:off x="336139" y="5326943"/>
            <a:ext cx="4494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3C8B4"/>
                </a:solidFill>
                <a:latin typeface="스웨거 TTF" panose="020B0600000101010101" pitchFamily="50" charset="-127"/>
                <a:ea typeface="스웨거 TTF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https://www.youtube.com/watch?v=yjahRHchO_c&amp;feature=youtu.be</a:t>
            </a:r>
            <a:endParaRPr lang="ko-KR" altLang="en-US" sz="1400" dirty="0">
              <a:solidFill>
                <a:srgbClr val="93C8B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1DC88-F106-4AC9-AC75-7973D3FC100F}"/>
              </a:ext>
            </a:extLst>
          </p:cNvPr>
          <p:cNvSpPr/>
          <p:nvPr/>
        </p:nvSpPr>
        <p:spPr>
          <a:xfrm>
            <a:off x="5041389" y="5326943"/>
            <a:ext cx="4562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3C8B4"/>
                </a:solidFill>
                <a:latin typeface="스웨거 TTF" panose="020B0600000101010101" pitchFamily="50" charset="-127"/>
                <a:ea typeface="스웨거 TTF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https://www.youtube.com/watch?v=MFiw78aVKKE&amp;feature=youtu.be</a:t>
            </a:r>
            <a:endParaRPr lang="ko-KR" altLang="en-US" sz="1400" dirty="0">
              <a:solidFill>
                <a:srgbClr val="93C8B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78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사각형: 둥근 대각선 방향 모서리 4">
            <a:extLst>
              <a:ext uri="{FF2B5EF4-FFF2-40B4-BE49-F238E27FC236}">
                <a16:creationId xmlns:a16="http://schemas.microsoft.com/office/drawing/2014/main" id="{5F71BE07-1876-418C-9848-A0DDCC1187FB}"/>
              </a:ext>
            </a:extLst>
          </p:cNvPr>
          <p:cNvSpPr/>
          <p:nvPr/>
        </p:nvSpPr>
        <p:spPr>
          <a:xfrm>
            <a:off x="3455123" y="939727"/>
            <a:ext cx="2995754" cy="52023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II. </a:t>
            </a:r>
            <a:r>
              <a:rPr lang="ko-KR" altLang="en-US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팀 구성 및 역할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C37C81-E9EB-4BDF-B35E-41F486DAC0F1}"/>
              </a:ext>
            </a:extLst>
          </p:cNvPr>
          <p:cNvGrpSpPr/>
          <p:nvPr/>
        </p:nvGrpSpPr>
        <p:grpSpPr>
          <a:xfrm>
            <a:off x="233192" y="2008756"/>
            <a:ext cx="9516705" cy="2764939"/>
            <a:chOff x="287005" y="1547656"/>
            <a:chExt cx="11712868" cy="3403002"/>
          </a:xfrm>
        </p:grpSpPr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2857A278-126D-4BF8-9E10-DFAD7570613C}"/>
                </a:ext>
              </a:extLst>
            </p:cNvPr>
            <p:cNvSpPr/>
            <p:nvPr/>
          </p:nvSpPr>
          <p:spPr>
            <a:xfrm>
              <a:off x="589800" y="1547656"/>
              <a:ext cx="1620000" cy="1620000"/>
            </a:xfrm>
            <a:prstGeom prst="flowChartConnector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819A52A9-A784-4636-86FC-0B8065790ECA}"/>
                </a:ext>
              </a:extLst>
            </p:cNvPr>
            <p:cNvSpPr/>
            <p:nvPr/>
          </p:nvSpPr>
          <p:spPr>
            <a:xfrm>
              <a:off x="2937900" y="1547656"/>
              <a:ext cx="1620000" cy="1620000"/>
            </a:xfrm>
            <a:prstGeom prst="flowChartConnector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485CCB21-F232-4F59-999B-C11FC2A0FBA8}"/>
                </a:ext>
              </a:extLst>
            </p:cNvPr>
            <p:cNvSpPr/>
            <p:nvPr/>
          </p:nvSpPr>
          <p:spPr>
            <a:xfrm>
              <a:off x="5286000" y="1547656"/>
              <a:ext cx="1620000" cy="1620000"/>
            </a:xfrm>
            <a:prstGeom prst="flowChartConnector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30DC3CE9-6DA9-4AED-A7BB-151AC91EB86C}"/>
                </a:ext>
              </a:extLst>
            </p:cNvPr>
            <p:cNvSpPr/>
            <p:nvPr/>
          </p:nvSpPr>
          <p:spPr>
            <a:xfrm>
              <a:off x="7634100" y="1547656"/>
              <a:ext cx="1620000" cy="1620000"/>
            </a:xfrm>
            <a:prstGeom prst="flowChartConnector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D4794300-6C7F-4784-B8B9-042B10D997FE}"/>
                </a:ext>
              </a:extLst>
            </p:cNvPr>
            <p:cNvSpPr/>
            <p:nvPr/>
          </p:nvSpPr>
          <p:spPr>
            <a:xfrm>
              <a:off x="9982200" y="1547656"/>
              <a:ext cx="1620000" cy="1620000"/>
            </a:xfrm>
            <a:prstGeom prst="flowChartConnector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25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0CCFA-DF0B-42E8-B6E0-A5B79C2001E0}"/>
                </a:ext>
              </a:extLst>
            </p:cNvPr>
            <p:cNvSpPr txBox="1"/>
            <p:nvPr/>
          </p:nvSpPr>
          <p:spPr>
            <a:xfrm>
              <a:off x="287005" y="3269569"/>
              <a:ext cx="2415338" cy="1479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이찬호 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팀장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WBS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를 통한 팀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         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관리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딥러닝 모델 생성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학습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검증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예측 구현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BD749D-79A0-4AF9-9A3C-E7145FA2B721}"/>
                </a:ext>
              </a:extLst>
            </p:cNvPr>
            <p:cNvSpPr txBox="1"/>
            <p:nvPr/>
          </p:nvSpPr>
          <p:spPr>
            <a:xfrm>
              <a:off x="2540231" y="3269569"/>
              <a:ext cx="2415338" cy="1453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이정철 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팀원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백엔드 개발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DB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구축 설계 및 제어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서버 환경 설정 및 서버 구성 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5F2E60-7455-46E8-BA86-8BCC640EE369}"/>
                </a:ext>
              </a:extLst>
            </p:cNvPr>
            <p:cNvSpPr txBox="1"/>
            <p:nvPr/>
          </p:nvSpPr>
          <p:spPr>
            <a:xfrm>
              <a:off x="4888331" y="3269569"/>
              <a:ext cx="2415338" cy="122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정소현 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팀원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데이터 전처리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데이터 샘플링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팀 주간 일지 작성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7CAEC8-1889-4EAC-AF29-B1F8C09B2039}"/>
                </a:ext>
              </a:extLst>
            </p:cNvPr>
            <p:cNvSpPr txBox="1"/>
            <p:nvPr/>
          </p:nvSpPr>
          <p:spPr>
            <a:xfrm>
              <a:off x="7236433" y="3269567"/>
              <a:ext cx="2415338" cy="122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정용주 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팀원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프론트엔드 개발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UI/UX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기획 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설계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웹 검증 및 테스트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A85210-D702-4CDC-B3AB-BD9C2D5B182C}"/>
                </a:ext>
              </a:extLst>
            </p:cNvPr>
            <p:cNvSpPr txBox="1"/>
            <p:nvPr/>
          </p:nvSpPr>
          <p:spPr>
            <a:xfrm>
              <a:off x="9584535" y="3269566"/>
              <a:ext cx="2415338" cy="168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황지민 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(</a:t>
              </a:r>
              <a:r>
                <a:rPr lang="ko-KR" altLang="en-US" sz="1400" b="1" dirty="0">
                  <a:latin typeface="나눔바른고딕"/>
                  <a:ea typeface="Noto Sans CJK KR Light" panose="020B0300000000000000" pitchFamily="34" charset="-127"/>
                </a:rPr>
                <a:t>팀원</a:t>
              </a:r>
              <a:r>
                <a:rPr lang="en-US" altLang="ko-KR" sz="1400" b="1" dirty="0">
                  <a:latin typeface="나눔바른고딕"/>
                  <a:ea typeface="Noto Sans CJK KR Light" panose="020B0300000000000000" pitchFamily="34" charset="-127"/>
                </a:rPr>
                <a:t>)</a:t>
              </a:r>
            </a:p>
            <a:p>
              <a:pPr algn="ctr"/>
              <a:endParaRPr lang="en-US" altLang="ko-KR" sz="813" b="1" dirty="0">
                <a:latin typeface="나눔바른고딕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딥러닝 서버 백엔드 개발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서버 연결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스프링 서버 마이페이지 구성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인프라 구성 및 배포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173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5254673-91E1-4F43-B267-56F38CD35CC4}"/>
              </a:ext>
            </a:extLst>
          </p:cNvPr>
          <p:cNvCxnSpPr/>
          <p:nvPr/>
        </p:nvCxnSpPr>
        <p:spPr>
          <a:xfrm>
            <a:off x="13623" y="3429000"/>
            <a:ext cx="9906000" cy="0"/>
          </a:xfrm>
          <a:prstGeom prst="line">
            <a:avLst/>
          </a:prstGeom>
          <a:ln w="12700">
            <a:solidFill>
              <a:srgbClr val="93C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095059" y="6561336"/>
            <a:ext cx="1810941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1" name="평행 사변형 20"/>
          <p:cNvSpPr/>
          <p:nvPr/>
        </p:nvSpPr>
        <p:spPr bwMode="auto">
          <a:xfrm>
            <a:off x="708341" y="3227951"/>
            <a:ext cx="1382266" cy="399852"/>
          </a:xfrm>
          <a:prstGeom prst="parallelogram">
            <a:avLst>
              <a:gd name="adj" fmla="val 27725"/>
            </a:avLst>
          </a:prstGeom>
          <a:solidFill>
            <a:srgbClr val="93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주차</a:t>
            </a:r>
          </a:p>
        </p:txBody>
      </p:sp>
      <p:sp>
        <p:nvSpPr>
          <p:cNvPr id="41" name="사각형: 둥근 대각선 방향 모서리 40">
            <a:extLst>
              <a:ext uri="{FF2B5EF4-FFF2-40B4-BE49-F238E27FC236}">
                <a16:creationId xmlns:a16="http://schemas.microsoft.com/office/drawing/2014/main" id="{A8D0E9F1-9DC0-4EF8-85B4-D87385AE575E}"/>
              </a:ext>
            </a:extLst>
          </p:cNvPr>
          <p:cNvSpPr/>
          <p:nvPr/>
        </p:nvSpPr>
        <p:spPr>
          <a:xfrm>
            <a:off x="3455123" y="939727"/>
            <a:ext cx="3025045" cy="52023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III. </a:t>
            </a:r>
            <a:r>
              <a:rPr lang="ko-KR" altLang="en-US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수행절차 및 방법</a:t>
            </a:r>
          </a:p>
        </p:txBody>
      </p:sp>
      <p:sp>
        <p:nvSpPr>
          <p:cNvPr id="46" name="평행 사변형 45">
            <a:extLst>
              <a:ext uri="{FF2B5EF4-FFF2-40B4-BE49-F238E27FC236}">
                <a16:creationId xmlns:a16="http://schemas.microsoft.com/office/drawing/2014/main" id="{F7AC659E-152B-49EF-AF93-ADC808A90755}"/>
              </a:ext>
            </a:extLst>
          </p:cNvPr>
          <p:cNvSpPr/>
          <p:nvPr/>
        </p:nvSpPr>
        <p:spPr bwMode="auto">
          <a:xfrm>
            <a:off x="2485104" y="3227951"/>
            <a:ext cx="1382266" cy="399852"/>
          </a:xfrm>
          <a:prstGeom prst="parallelogram">
            <a:avLst>
              <a:gd name="adj" fmla="val 27725"/>
            </a:avLst>
          </a:prstGeom>
          <a:solidFill>
            <a:srgbClr val="56A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주차</a:t>
            </a:r>
          </a:p>
        </p:txBody>
      </p: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4421B857-41F1-404E-8D30-CA3F1248C791}"/>
              </a:ext>
            </a:extLst>
          </p:cNvPr>
          <p:cNvSpPr/>
          <p:nvPr/>
        </p:nvSpPr>
        <p:spPr bwMode="auto">
          <a:xfrm>
            <a:off x="4261867" y="3229075"/>
            <a:ext cx="1382266" cy="399852"/>
          </a:xfrm>
          <a:prstGeom prst="parallelogram">
            <a:avLst>
              <a:gd name="adj" fmla="val 27725"/>
            </a:avLst>
          </a:prstGeom>
          <a:solidFill>
            <a:srgbClr val="93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주차</a:t>
            </a:r>
          </a:p>
        </p:txBody>
      </p:sp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6A5C1F60-560D-47FA-A3AF-9324D931ADF2}"/>
              </a:ext>
            </a:extLst>
          </p:cNvPr>
          <p:cNvSpPr/>
          <p:nvPr/>
        </p:nvSpPr>
        <p:spPr bwMode="auto">
          <a:xfrm>
            <a:off x="7805941" y="3229075"/>
            <a:ext cx="1382266" cy="399852"/>
          </a:xfrm>
          <a:prstGeom prst="parallelogram">
            <a:avLst>
              <a:gd name="adj" fmla="val 27725"/>
            </a:avLst>
          </a:prstGeom>
          <a:solidFill>
            <a:srgbClr val="93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주차</a:t>
            </a:r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16D1A9A3-0759-479F-928A-E5203C726E0A}"/>
              </a:ext>
            </a:extLst>
          </p:cNvPr>
          <p:cNvSpPr/>
          <p:nvPr/>
        </p:nvSpPr>
        <p:spPr bwMode="auto">
          <a:xfrm>
            <a:off x="6033904" y="3229075"/>
            <a:ext cx="1382266" cy="399852"/>
          </a:xfrm>
          <a:prstGeom prst="parallelogram">
            <a:avLst>
              <a:gd name="adj" fmla="val 27725"/>
            </a:avLst>
          </a:prstGeom>
          <a:solidFill>
            <a:srgbClr val="56A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BA15DC-9C5D-40EE-AFD3-61DE274F1EE4}"/>
              </a:ext>
            </a:extLst>
          </p:cNvPr>
          <p:cNvGrpSpPr/>
          <p:nvPr/>
        </p:nvGrpSpPr>
        <p:grpSpPr>
          <a:xfrm>
            <a:off x="421996" y="2452515"/>
            <a:ext cx="1149352" cy="690107"/>
            <a:chOff x="871805" y="2227171"/>
            <a:chExt cx="1414587" cy="849363"/>
          </a:xfrm>
        </p:grpSpPr>
        <p:sp>
          <p:nvSpPr>
            <p:cNvPr id="28" name="텍스트 개체 틀 15"/>
            <p:cNvSpPr txBox="1">
              <a:spLocks/>
            </p:cNvSpPr>
            <p:nvPr/>
          </p:nvSpPr>
          <p:spPr bwMode="auto">
            <a:xfrm>
              <a:off x="871805" y="2227171"/>
              <a:ext cx="1414587" cy="527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프로젝트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기획 및 주제 선정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115B01-43B6-4862-927D-0C8702F39A9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639" y="2802513"/>
              <a:ext cx="0" cy="274021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8560A8-F230-4B83-B868-67AAD0501D38}"/>
              </a:ext>
            </a:extLst>
          </p:cNvPr>
          <p:cNvGrpSpPr/>
          <p:nvPr/>
        </p:nvGrpSpPr>
        <p:grpSpPr>
          <a:xfrm>
            <a:off x="1162749" y="3724910"/>
            <a:ext cx="1283660" cy="750848"/>
            <a:chOff x="1431075" y="3793195"/>
            <a:chExt cx="1579890" cy="924120"/>
          </a:xfrm>
        </p:grpSpPr>
        <p:sp>
          <p:nvSpPr>
            <p:cNvPr id="32" name="텍스트 개체 틀 15"/>
            <p:cNvSpPr txBox="1">
              <a:spLocks/>
            </p:cNvSpPr>
            <p:nvPr/>
          </p:nvSpPr>
          <p:spPr bwMode="auto">
            <a:xfrm>
              <a:off x="1431075" y="4100348"/>
              <a:ext cx="1579890" cy="616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프로젝트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주제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아이디어 발표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(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멘토링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)</a:t>
              </a:r>
              <a:endParaRPr lang="ko-KR" altLang="en-US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AAE4DBC-B86A-456F-A34A-53D57756BF26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2221020" y="3793195"/>
              <a:ext cx="1" cy="307153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275CF6E-5131-4789-A9A4-D129DE6BF32B}"/>
              </a:ext>
            </a:extLst>
          </p:cNvPr>
          <p:cNvGrpSpPr/>
          <p:nvPr/>
        </p:nvGrpSpPr>
        <p:grpSpPr>
          <a:xfrm>
            <a:off x="1959972" y="2452515"/>
            <a:ext cx="1741043" cy="690107"/>
            <a:chOff x="871805" y="2227171"/>
            <a:chExt cx="1303527" cy="849363"/>
          </a:xfrm>
        </p:grpSpPr>
        <p:sp>
          <p:nvSpPr>
            <p:cNvPr id="67" name="텍스트 개체 틀 15">
              <a:extLst>
                <a:ext uri="{FF2B5EF4-FFF2-40B4-BE49-F238E27FC236}">
                  <a16:creationId xmlns:a16="http://schemas.microsoft.com/office/drawing/2014/main" id="{867D6AC5-5DAC-455F-AFF4-E1E9A246FE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1805" y="2227171"/>
              <a:ext cx="1303527" cy="527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데이터 수집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전처리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샘플링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이미지 분류 모델 학습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A164269-2DFF-4896-AFEB-C4DA62D7EA35}"/>
                </a:ext>
              </a:extLst>
            </p:cNvPr>
            <p:cNvCxnSpPr>
              <a:cxnSpLocks/>
            </p:cNvCxnSpPr>
            <p:nvPr/>
          </p:nvCxnSpPr>
          <p:spPr>
            <a:xfrm>
              <a:off x="1510639" y="2802513"/>
              <a:ext cx="0" cy="274021"/>
            </a:xfrm>
            <a:prstGeom prst="line">
              <a:avLst/>
            </a:prstGeom>
            <a:ln w="12700">
              <a:solidFill>
                <a:srgbClr val="56A88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86AA649-8A34-4079-BD06-C37F11E8081F}"/>
              </a:ext>
            </a:extLst>
          </p:cNvPr>
          <p:cNvGrpSpPr/>
          <p:nvPr/>
        </p:nvGrpSpPr>
        <p:grpSpPr>
          <a:xfrm>
            <a:off x="2655253" y="3724910"/>
            <a:ext cx="1794708" cy="750849"/>
            <a:chOff x="1367562" y="3793194"/>
            <a:chExt cx="2208871" cy="924121"/>
          </a:xfrm>
        </p:grpSpPr>
        <p:sp>
          <p:nvSpPr>
            <p:cNvPr id="76" name="텍스트 개체 틀 15">
              <a:extLst>
                <a:ext uri="{FF2B5EF4-FFF2-40B4-BE49-F238E27FC236}">
                  <a16:creationId xmlns:a16="http://schemas.microsoft.com/office/drawing/2014/main" id="{DEC3D8CB-C1D0-46A4-83E8-17B4E58713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67562" y="4100348"/>
              <a:ext cx="2208871" cy="616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프로토 타입 제작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기술 검토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스프링 프로젝트 셋업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DB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테이블 설계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663A6FE-4885-4E6C-A2B5-4CBC27AE1EC6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2471998" y="3793194"/>
              <a:ext cx="0" cy="307154"/>
            </a:xfrm>
            <a:prstGeom prst="line">
              <a:avLst/>
            </a:prstGeom>
            <a:ln w="12700">
              <a:solidFill>
                <a:srgbClr val="56A88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1B93DFA-9393-4E8E-A6B2-1A37162E7A57}"/>
              </a:ext>
            </a:extLst>
          </p:cNvPr>
          <p:cNvGrpSpPr/>
          <p:nvPr/>
        </p:nvGrpSpPr>
        <p:grpSpPr>
          <a:xfrm>
            <a:off x="3701018" y="2452515"/>
            <a:ext cx="1638272" cy="690107"/>
            <a:chOff x="871805" y="2227171"/>
            <a:chExt cx="1277668" cy="849363"/>
          </a:xfrm>
        </p:grpSpPr>
        <p:sp>
          <p:nvSpPr>
            <p:cNvPr id="87" name="텍스트 개체 틀 15">
              <a:extLst>
                <a:ext uri="{FF2B5EF4-FFF2-40B4-BE49-F238E27FC236}">
                  <a16:creationId xmlns:a16="http://schemas.microsoft.com/office/drawing/2014/main" id="{CA3CABF4-8438-4033-B63A-05E4351E0F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1805" y="2227171"/>
              <a:ext cx="1277668" cy="527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이미지 분류 모델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성능 평가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022CBCA5-01AF-4879-A44C-EE6CCB5ACEF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639" y="2802513"/>
              <a:ext cx="0" cy="274021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D4ECB4C-490A-4723-894E-67109400A160}"/>
              </a:ext>
            </a:extLst>
          </p:cNvPr>
          <p:cNvGrpSpPr/>
          <p:nvPr/>
        </p:nvGrpSpPr>
        <p:grpSpPr>
          <a:xfrm>
            <a:off x="4660048" y="3724906"/>
            <a:ext cx="1598169" cy="750850"/>
            <a:chOff x="1550070" y="3793192"/>
            <a:chExt cx="1966977" cy="924123"/>
          </a:xfrm>
        </p:grpSpPr>
        <p:sp>
          <p:nvSpPr>
            <p:cNvPr id="94" name="텍스트 개체 틀 15">
              <a:extLst>
                <a:ext uri="{FF2B5EF4-FFF2-40B4-BE49-F238E27FC236}">
                  <a16:creationId xmlns:a16="http://schemas.microsoft.com/office/drawing/2014/main" id="{2F527E8A-9075-4FC7-BC0E-96216D08AA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50070" y="4100348"/>
              <a:ext cx="1966977" cy="616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DB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테이블 설계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스프링 로그인 기능 구현</a:t>
              </a: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0FBBD58-DE85-4772-A7FC-ACF9BD9D2F0F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2533559" y="3793192"/>
              <a:ext cx="0" cy="307156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FC6C969-A351-4354-9325-2AFA066CEE6B}"/>
              </a:ext>
            </a:extLst>
          </p:cNvPr>
          <p:cNvGrpSpPr/>
          <p:nvPr/>
        </p:nvGrpSpPr>
        <p:grpSpPr>
          <a:xfrm>
            <a:off x="5488620" y="2658643"/>
            <a:ext cx="1638272" cy="483979"/>
            <a:chOff x="871805" y="2480867"/>
            <a:chExt cx="1277668" cy="595667"/>
          </a:xfrm>
        </p:grpSpPr>
        <p:sp>
          <p:nvSpPr>
            <p:cNvPr id="97" name="텍스트 개체 틀 15">
              <a:extLst>
                <a:ext uri="{FF2B5EF4-FFF2-40B4-BE49-F238E27FC236}">
                  <a16:creationId xmlns:a16="http://schemas.microsoft.com/office/drawing/2014/main" id="{140FB2EA-4D61-454D-9287-9A90AD096B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1805" y="2480867"/>
              <a:ext cx="1277668" cy="274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코로나로 인한 휴강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C78FDFF-DB82-4C11-B074-2CDE8E69C48A}"/>
                </a:ext>
              </a:extLst>
            </p:cNvPr>
            <p:cNvCxnSpPr>
              <a:cxnSpLocks/>
            </p:cNvCxnSpPr>
            <p:nvPr/>
          </p:nvCxnSpPr>
          <p:spPr>
            <a:xfrm>
              <a:off x="1510639" y="2802513"/>
              <a:ext cx="0" cy="274021"/>
            </a:xfrm>
            <a:prstGeom prst="line">
              <a:avLst/>
            </a:prstGeom>
            <a:ln w="12700">
              <a:solidFill>
                <a:srgbClr val="56A88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98E64F8-A1F4-4E22-BB32-3C4E5738C254}"/>
              </a:ext>
            </a:extLst>
          </p:cNvPr>
          <p:cNvGrpSpPr/>
          <p:nvPr/>
        </p:nvGrpSpPr>
        <p:grpSpPr>
          <a:xfrm>
            <a:off x="7265331" y="2658643"/>
            <a:ext cx="1638272" cy="483979"/>
            <a:chOff x="871805" y="2480867"/>
            <a:chExt cx="1277668" cy="595667"/>
          </a:xfrm>
        </p:grpSpPr>
        <p:sp>
          <p:nvSpPr>
            <p:cNvPr id="100" name="텍스트 개체 틀 15">
              <a:extLst>
                <a:ext uri="{FF2B5EF4-FFF2-40B4-BE49-F238E27FC236}">
                  <a16:creationId xmlns:a16="http://schemas.microsoft.com/office/drawing/2014/main" id="{B5E63D46-0199-4D43-9B6E-0896FEACC32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1805" y="2480867"/>
              <a:ext cx="1277668" cy="274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데모 완성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E0A15E8-AA60-4665-A209-ED6489244A6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639" y="2802513"/>
              <a:ext cx="0" cy="274021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0EE8936-6419-4027-867C-1E80F194CB33}"/>
              </a:ext>
            </a:extLst>
          </p:cNvPr>
          <p:cNvGrpSpPr/>
          <p:nvPr/>
        </p:nvGrpSpPr>
        <p:grpSpPr>
          <a:xfrm>
            <a:off x="8101421" y="3724906"/>
            <a:ext cx="1548435" cy="750851"/>
            <a:chOff x="1481235" y="3793191"/>
            <a:chExt cx="1905766" cy="924124"/>
          </a:xfrm>
        </p:grpSpPr>
        <p:sp>
          <p:nvSpPr>
            <p:cNvPr id="103" name="텍스트 개체 틀 15">
              <a:extLst>
                <a:ext uri="{FF2B5EF4-FFF2-40B4-BE49-F238E27FC236}">
                  <a16:creationId xmlns:a16="http://schemas.microsoft.com/office/drawing/2014/main" id="{7B21C961-717E-49F8-8D42-9E67DC3877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81235" y="4100348"/>
              <a:ext cx="1905766" cy="616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스프링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Flask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서버 연동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스프링 분석 페이지 구현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E055AF8D-7480-45C7-BFEB-84AC21CC6B38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flipV="1">
              <a:off x="2434119" y="3793191"/>
              <a:ext cx="0" cy="307157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577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4BCE6EC-0E81-43F0-A3FE-8EE16DF2807E}"/>
              </a:ext>
            </a:extLst>
          </p:cNvPr>
          <p:cNvCxnSpPr/>
          <p:nvPr/>
        </p:nvCxnSpPr>
        <p:spPr>
          <a:xfrm>
            <a:off x="13623" y="3429000"/>
            <a:ext cx="9906000" cy="0"/>
          </a:xfrm>
          <a:prstGeom prst="line">
            <a:avLst/>
          </a:prstGeom>
          <a:ln w="12700">
            <a:solidFill>
              <a:srgbClr val="93C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095059" y="6561336"/>
            <a:ext cx="1810941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1" name="사각형: 둥근 대각선 방향 모서리 40">
            <a:extLst>
              <a:ext uri="{FF2B5EF4-FFF2-40B4-BE49-F238E27FC236}">
                <a16:creationId xmlns:a16="http://schemas.microsoft.com/office/drawing/2014/main" id="{A8D0E9F1-9DC0-4EF8-85B4-D87385AE575E}"/>
              </a:ext>
            </a:extLst>
          </p:cNvPr>
          <p:cNvSpPr/>
          <p:nvPr/>
        </p:nvSpPr>
        <p:spPr>
          <a:xfrm>
            <a:off x="3455123" y="939727"/>
            <a:ext cx="3025045" cy="52023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III. </a:t>
            </a:r>
            <a:r>
              <a:rPr lang="ko-KR" altLang="en-US" sz="2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수행절차 및 방법</a:t>
            </a:r>
          </a:p>
        </p:txBody>
      </p:sp>
      <p:sp>
        <p:nvSpPr>
          <p:cNvPr id="46" name="평행 사변형 45">
            <a:extLst>
              <a:ext uri="{FF2B5EF4-FFF2-40B4-BE49-F238E27FC236}">
                <a16:creationId xmlns:a16="http://schemas.microsoft.com/office/drawing/2014/main" id="{F7AC659E-152B-49EF-AF93-ADC808A90755}"/>
              </a:ext>
            </a:extLst>
          </p:cNvPr>
          <p:cNvSpPr/>
          <p:nvPr/>
        </p:nvSpPr>
        <p:spPr bwMode="auto">
          <a:xfrm>
            <a:off x="962858" y="3227951"/>
            <a:ext cx="2193750" cy="399852"/>
          </a:xfrm>
          <a:prstGeom prst="parallelogram">
            <a:avLst>
              <a:gd name="adj" fmla="val 27725"/>
            </a:avLst>
          </a:prstGeom>
          <a:solidFill>
            <a:srgbClr val="56A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주차</a:t>
            </a:r>
          </a:p>
        </p:txBody>
      </p: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4421B857-41F1-404E-8D30-CA3F1248C791}"/>
              </a:ext>
            </a:extLst>
          </p:cNvPr>
          <p:cNvSpPr/>
          <p:nvPr/>
        </p:nvSpPr>
        <p:spPr bwMode="auto">
          <a:xfrm>
            <a:off x="3856125" y="3229075"/>
            <a:ext cx="2193750" cy="399852"/>
          </a:xfrm>
          <a:prstGeom prst="parallelogram">
            <a:avLst>
              <a:gd name="adj" fmla="val 27725"/>
            </a:avLst>
          </a:prstGeom>
          <a:solidFill>
            <a:srgbClr val="93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주차</a:t>
            </a:r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16D1A9A3-0759-479F-928A-E5203C726E0A}"/>
              </a:ext>
            </a:extLst>
          </p:cNvPr>
          <p:cNvSpPr/>
          <p:nvPr/>
        </p:nvSpPr>
        <p:spPr bwMode="auto">
          <a:xfrm>
            <a:off x="6749392" y="3227951"/>
            <a:ext cx="2193750" cy="399852"/>
          </a:xfrm>
          <a:prstGeom prst="parallelogram">
            <a:avLst>
              <a:gd name="adj" fmla="val 27725"/>
            </a:avLst>
          </a:prstGeom>
          <a:solidFill>
            <a:srgbClr val="56A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8</a:t>
            </a:r>
            <a:r>
              <a:rPr lang="ko-KR" altLang="en-US" sz="2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주차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275CF6E-5131-4789-A9A4-D129DE6BF32B}"/>
              </a:ext>
            </a:extLst>
          </p:cNvPr>
          <p:cNvGrpSpPr/>
          <p:nvPr/>
        </p:nvGrpSpPr>
        <p:grpSpPr>
          <a:xfrm>
            <a:off x="628854" y="2244924"/>
            <a:ext cx="1638272" cy="897698"/>
            <a:chOff x="871805" y="1971675"/>
            <a:chExt cx="1277668" cy="1104859"/>
          </a:xfrm>
        </p:grpSpPr>
        <p:sp>
          <p:nvSpPr>
            <p:cNvPr id="67" name="텍스트 개체 틀 15">
              <a:extLst>
                <a:ext uri="{FF2B5EF4-FFF2-40B4-BE49-F238E27FC236}">
                  <a16:creationId xmlns:a16="http://schemas.microsoft.com/office/drawing/2014/main" id="{867D6AC5-5DAC-455F-AFF4-E1E9A246FE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1805" y="1971675"/>
              <a:ext cx="1277668" cy="78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테스트 케이스 작성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기획서와 매핑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UI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인터랙션 표현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A164269-2DFF-4896-AFEB-C4DA62D7EA35}"/>
                </a:ext>
              </a:extLst>
            </p:cNvPr>
            <p:cNvCxnSpPr>
              <a:cxnSpLocks/>
            </p:cNvCxnSpPr>
            <p:nvPr/>
          </p:nvCxnSpPr>
          <p:spPr>
            <a:xfrm>
              <a:off x="1510639" y="2802513"/>
              <a:ext cx="0" cy="274021"/>
            </a:xfrm>
            <a:prstGeom prst="line">
              <a:avLst/>
            </a:prstGeom>
            <a:ln w="12700">
              <a:solidFill>
                <a:srgbClr val="56A88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86AA649-8A34-4079-BD06-C37F11E8081F}"/>
              </a:ext>
            </a:extLst>
          </p:cNvPr>
          <p:cNvGrpSpPr/>
          <p:nvPr/>
        </p:nvGrpSpPr>
        <p:grpSpPr>
          <a:xfrm>
            <a:off x="1936766" y="3724909"/>
            <a:ext cx="1646420" cy="925490"/>
            <a:chOff x="1550070" y="3793195"/>
            <a:chExt cx="2026363" cy="1139065"/>
          </a:xfrm>
        </p:grpSpPr>
        <p:sp>
          <p:nvSpPr>
            <p:cNvPr id="76" name="텍스트 개체 틀 15">
              <a:extLst>
                <a:ext uri="{FF2B5EF4-FFF2-40B4-BE49-F238E27FC236}">
                  <a16:creationId xmlns:a16="http://schemas.microsoft.com/office/drawing/2014/main" id="{DEC3D8CB-C1D0-46A4-83E8-17B4E58713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50070" y="4100347"/>
              <a:ext cx="2026363" cy="83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멘토링 피드백 반영하여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데이터 전처리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모델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보완 및 개선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663A6FE-4885-4E6C-A2B5-4CBC27AE1EC6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2563252" y="3793195"/>
              <a:ext cx="0" cy="307152"/>
            </a:xfrm>
            <a:prstGeom prst="line">
              <a:avLst/>
            </a:prstGeom>
            <a:ln w="12700">
              <a:solidFill>
                <a:srgbClr val="56A88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1B93DFA-9393-4E8E-A6B2-1A37162E7A57}"/>
              </a:ext>
            </a:extLst>
          </p:cNvPr>
          <p:cNvGrpSpPr/>
          <p:nvPr/>
        </p:nvGrpSpPr>
        <p:grpSpPr>
          <a:xfrm>
            <a:off x="3290847" y="2452515"/>
            <a:ext cx="1638272" cy="690107"/>
            <a:chOff x="871805" y="2227171"/>
            <a:chExt cx="1277668" cy="849363"/>
          </a:xfrm>
        </p:grpSpPr>
        <p:sp>
          <p:nvSpPr>
            <p:cNvPr id="87" name="텍스트 개체 틀 15">
              <a:extLst>
                <a:ext uri="{FF2B5EF4-FFF2-40B4-BE49-F238E27FC236}">
                  <a16:creationId xmlns:a16="http://schemas.microsoft.com/office/drawing/2014/main" id="{CA3CABF4-8438-4033-B63A-05E4351E0F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1805" y="2227171"/>
              <a:ext cx="1277668" cy="527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멘토링 피드백 반영하여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웹페이지 기능 추가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022CBCA5-01AF-4879-A44C-EE6CCB5ACEF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639" y="2802513"/>
              <a:ext cx="0" cy="274021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D4ECB4C-490A-4723-894E-67109400A160}"/>
              </a:ext>
            </a:extLst>
          </p:cNvPr>
          <p:cNvGrpSpPr/>
          <p:nvPr/>
        </p:nvGrpSpPr>
        <p:grpSpPr>
          <a:xfrm>
            <a:off x="5039263" y="3724909"/>
            <a:ext cx="1492506" cy="499122"/>
            <a:chOff x="1550071" y="3793196"/>
            <a:chExt cx="1836930" cy="614304"/>
          </a:xfrm>
        </p:grpSpPr>
        <p:sp>
          <p:nvSpPr>
            <p:cNvPr id="94" name="텍스트 개체 틀 15">
              <a:extLst>
                <a:ext uri="{FF2B5EF4-FFF2-40B4-BE49-F238E27FC236}">
                  <a16:creationId xmlns:a16="http://schemas.microsoft.com/office/drawing/2014/main" id="{2F527E8A-9075-4FC7-BC0E-96216D08AA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50071" y="4100348"/>
              <a:ext cx="1836930" cy="307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배포</a:t>
              </a: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0FBBD58-DE85-4772-A7FC-ACF9BD9D2F0F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2468536" y="3793196"/>
              <a:ext cx="0" cy="307152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FC6C969-A351-4354-9325-2AFA066CEE6B}"/>
              </a:ext>
            </a:extLst>
          </p:cNvPr>
          <p:cNvGrpSpPr/>
          <p:nvPr/>
        </p:nvGrpSpPr>
        <p:grpSpPr>
          <a:xfrm>
            <a:off x="4778656" y="2452515"/>
            <a:ext cx="1638272" cy="690107"/>
            <a:chOff x="871805" y="2227171"/>
            <a:chExt cx="1277668" cy="849363"/>
          </a:xfrm>
        </p:grpSpPr>
        <p:sp>
          <p:nvSpPr>
            <p:cNvPr id="97" name="텍스트 개체 틀 15">
              <a:extLst>
                <a:ext uri="{FF2B5EF4-FFF2-40B4-BE49-F238E27FC236}">
                  <a16:creationId xmlns:a16="http://schemas.microsoft.com/office/drawing/2014/main" id="{140FB2EA-4D61-454D-9287-9A90AD096B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1805" y="2227171"/>
              <a:ext cx="1277668" cy="527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마이페이지 구현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서비스 </a:t>
              </a:r>
              <a:r>
                <a:rPr lang="en-US" altLang="ko-KR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UI</a:t>
              </a: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코드 구조화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C78FDFF-DB82-4C11-B074-2CDE8E69C48A}"/>
                </a:ext>
              </a:extLst>
            </p:cNvPr>
            <p:cNvCxnSpPr>
              <a:cxnSpLocks/>
            </p:cNvCxnSpPr>
            <p:nvPr/>
          </p:nvCxnSpPr>
          <p:spPr>
            <a:xfrm>
              <a:off x="1510639" y="2802513"/>
              <a:ext cx="0" cy="274021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63DFFA4-E3E8-4914-9E02-36BB36393C6A}"/>
              </a:ext>
            </a:extLst>
          </p:cNvPr>
          <p:cNvGrpSpPr/>
          <p:nvPr/>
        </p:nvGrpSpPr>
        <p:grpSpPr>
          <a:xfrm>
            <a:off x="3637358" y="3724909"/>
            <a:ext cx="1492506" cy="499123"/>
            <a:chOff x="1550071" y="3793195"/>
            <a:chExt cx="1836930" cy="614305"/>
          </a:xfrm>
        </p:grpSpPr>
        <p:sp>
          <p:nvSpPr>
            <p:cNvPr id="42" name="텍스트 개체 틀 15">
              <a:extLst>
                <a:ext uri="{FF2B5EF4-FFF2-40B4-BE49-F238E27FC236}">
                  <a16:creationId xmlns:a16="http://schemas.microsoft.com/office/drawing/2014/main" id="{4E97ABB4-CA26-4B99-AAF0-C6553FA212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50071" y="4100347"/>
              <a:ext cx="1836930" cy="307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중간 보고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A5F194F-927B-471E-AF8D-DB3F642CEBE4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2468536" y="3793195"/>
              <a:ext cx="0" cy="307152"/>
            </a:xfrm>
            <a:prstGeom prst="line">
              <a:avLst/>
            </a:prstGeom>
            <a:ln w="12700">
              <a:solidFill>
                <a:srgbClr val="93C8B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2218B1-98D3-4ED0-9C0D-5A77C15AF5AC}"/>
              </a:ext>
            </a:extLst>
          </p:cNvPr>
          <p:cNvGrpSpPr/>
          <p:nvPr/>
        </p:nvGrpSpPr>
        <p:grpSpPr>
          <a:xfrm>
            <a:off x="6430062" y="2631723"/>
            <a:ext cx="1638272" cy="510898"/>
            <a:chOff x="871805" y="2447736"/>
            <a:chExt cx="1277668" cy="628798"/>
          </a:xfrm>
        </p:grpSpPr>
        <p:sp>
          <p:nvSpPr>
            <p:cNvPr id="50" name="텍스트 개체 틀 15">
              <a:extLst>
                <a:ext uri="{FF2B5EF4-FFF2-40B4-BE49-F238E27FC236}">
                  <a16:creationId xmlns:a16="http://schemas.microsoft.com/office/drawing/2014/main" id="{0D334BEA-9D86-4AFA-B2C6-116A9415F1F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1805" y="2447736"/>
              <a:ext cx="1277668" cy="307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코드 정리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D5D0782-5F14-41D9-BB8B-62EA0FE8C39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639" y="2802513"/>
              <a:ext cx="0" cy="274021"/>
            </a:xfrm>
            <a:prstGeom prst="line">
              <a:avLst/>
            </a:prstGeom>
            <a:ln w="12700">
              <a:solidFill>
                <a:srgbClr val="56A88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1DE2D53-EC42-49EB-BC04-3EE0A18B4BF0}"/>
              </a:ext>
            </a:extLst>
          </p:cNvPr>
          <p:cNvGrpSpPr/>
          <p:nvPr/>
        </p:nvGrpSpPr>
        <p:grpSpPr>
          <a:xfrm>
            <a:off x="7717845" y="3724909"/>
            <a:ext cx="1646420" cy="649413"/>
            <a:chOff x="1550070" y="3793195"/>
            <a:chExt cx="2026363" cy="799277"/>
          </a:xfrm>
        </p:grpSpPr>
        <p:sp>
          <p:nvSpPr>
            <p:cNvPr id="53" name="텍스트 개체 틀 15">
              <a:extLst>
                <a:ext uri="{FF2B5EF4-FFF2-40B4-BE49-F238E27FC236}">
                  <a16:creationId xmlns:a16="http://schemas.microsoft.com/office/drawing/2014/main" id="{1607F6BC-9D6F-4B59-939E-75E4BB90E6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50070" y="4100347"/>
              <a:ext cx="2026363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결과 보고서 작성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발표</a:t>
              </a:r>
              <a:endParaRPr lang="en-US" altLang="ko-KR" sz="12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0AF47A6-5418-4CC2-877D-317DE6824C49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2563252" y="3793195"/>
              <a:ext cx="0" cy="307152"/>
            </a:xfrm>
            <a:prstGeom prst="line">
              <a:avLst/>
            </a:prstGeom>
            <a:ln w="12700">
              <a:solidFill>
                <a:srgbClr val="56A88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605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561336"/>
            <a:ext cx="2228850" cy="296664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91853" y="4776651"/>
            <a:ext cx="553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Kaggle </a:t>
            </a:r>
            <a:r>
              <a: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대회의 </a:t>
            </a:r>
            <a:r>
              <a: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‘DeepFake Detection Challenge’ Dataset </a:t>
            </a:r>
            <a:r>
              <a: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일부 사용</a:t>
            </a:r>
            <a:endParaRPr lang="en-US" altLang="ko-KR" sz="1400" dirty="0">
              <a:solidFill>
                <a:srgbClr val="808284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rial Unicode MS" panose="020B0604020202020204" pitchFamily="50" charset="-127"/>
            </a:endParaRP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26</a:t>
            </a:r>
            <a:r>
              <a: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명의 사람</a:t>
            </a:r>
            <a:r>
              <a: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, 1855</a:t>
            </a:r>
            <a:r>
              <a: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개로 이뤄진 영상 </a:t>
            </a:r>
            <a:r>
              <a: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(REAL</a:t>
            </a:r>
            <a:r>
              <a: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 </a:t>
            </a:r>
            <a:r>
              <a: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296</a:t>
            </a:r>
            <a:r>
              <a: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개</a:t>
            </a:r>
            <a:r>
              <a: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, FAKE 1559</a:t>
            </a:r>
            <a:r>
              <a:rPr lang="ko-KR" altLang="en-US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개</a:t>
            </a:r>
            <a:r>
              <a: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rial Unicode MS" panose="020B0604020202020204" pitchFamily="50" charset="-127"/>
              </a:rPr>
              <a:t>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E32468-3E96-4C61-B9F9-C5132FE4A8E1}"/>
              </a:ext>
            </a:extLst>
          </p:cNvPr>
          <p:cNvGrpSpPr/>
          <p:nvPr/>
        </p:nvGrpSpPr>
        <p:grpSpPr>
          <a:xfrm>
            <a:off x="1942600" y="2054003"/>
            <a:ext cx="6050090" cy="2467623"/>
            <a:chOff x="529326" y="1910463"/>
            <a:chExt cx="7446265" cy="303707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383" r="2291" b="1685"/>
            <a:stretch/>
          </p:blipFill>
          <p:spPr>
            <a:xfrm>
              <a:off x="4252459" y="1910464"/>
              <a:ext cx="3723132" cy="30370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106D2D5-0520-4B4B-8D09-B391F36646F1}"/>
                </a:ext>
              </a:extLst>
            </p:cNvPr>
            <p:cNvGrpSpPr/>
            <p:nvPr/>
          </p:nvGrpSpPr>
          <p:grpSpPr>
            <a:xfrm>
              <a:off x="529326" y="1910463"/>
              <a:ext cx="3723133" cy="3037074"/>
              <a:chOff x="884192" y="1496983"/>
              <a:chExt cx="4097383" cy="298682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192" y="1496983"/>
                <a:ext cx="4097383" cy="29868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5E63309-1C75-4627-AB36-541B80CE8BFB}"/>
                  </a:ext>
                </a:extLst>
              </p:cNvPr>
              <p:cNvGrpSpPr/>
              <p:nvPr/>
            </p:nvGrpSpPr>
            <p:grpSpPr>
              <a:xfrm>
                <a:off x="1570668" y="1805668"/>
                <a:ext cx="2863776" cy="2232932"/>
                <a:chOff x="1570668" y="1805668"/>
                <a:chExt cx="2863776" cy="2232932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E9E57155-54D6-4734-B75A-B98972AAB789}"/>
                    </a:ext>
                  </a:extLst>
                </p:cNvPr>
                <p:cNvSpPr/>
                <p:nvPr/>
              </p:nvSpPr>
              <p:spPr>
                <a:xfrm>
                  <a:off x="1570668" y="1805668"/>
                  <a:ext cx="971550" cy="2232932"/>
                </a:xfrm>
                <a:prstGeom prst="rect">
                  <a:avLst/>
                </a:prstGeom>
                <a:solidFill>
                  <a:srgbClr val="93C8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667BF652-50B8-4E50-987B-EC2D2FD1F526}"/>
                    </a:ext>
                  </a:extLst>
                </p:cNvPr>
                <p:cNvSpPr/>
                <p:nvPr/>
              </p:nvSpPr>
              <p:spPr>
                <a:xfrm>
                  <a:off x="3462894" y="3610132"/>
                  <a:ext cx="971550" cy="419100"/>
                </a:xfrm>
                <a:prstGeom prst="rect">
                  <a:avLst/>
                </a:prstGeom>
                <a:solidFill>
                  <a:srgbClr val="93C8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</p:grp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C89E5FF6-A760-4BC5-B520-E1CBE8767AE3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탐색적 분석 및 전처리</a:t>
            </a:r>
          </a:p>
        </p:txBody>
      </p:sp>
    </p:spTree>
    <p:extLst>
      <p:ext uri="{BB962C8B-B14F-4D97-AF65-F5344CB8AC3E}">
        <p14:creationId xmlns:p14="http://schemas.microsoft.com/office/powerpoint/2010/main" val="211519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사각형: 둥근 대각선 방향 모서리 6">
            <a:extLst>
              <a:ext uri="{FF2B5EF4-FFF2-40B4-BE49-F238E27FC236}">
                <a16:creationId xmlns:a16="http://schemas.microsoft.com/office/drawing/2014/main" id="{947E5572-7B92-4672-AB6F-84D5F56663AB}"/>
              </a:ext>
            </a:extLst>
          </p:cNvPr>
          <p:cNvSpPr/>
          <p:nvPr/>
        </p:nvSpPr>
        <p:spPr>
          <a:xfrm>
            <a:off x="3440477" y="365125"/>
            <a:ext cx="3025045" cy="6938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93C8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IV. </a:t>
            </a:r>
            <a:r>
              <a:rPr lang="ko-KR" altLang="en-US" sz="2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수행 결과</a:t>
            </a:r>
            <a:endParaRPr lang="en-US" altLang="ko-KR" sz="26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탐색적 분석 및 전처리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4445EE-E921-42A7-9D4D-9DE9263F3AD5}"/>
              </a:ext>
            </a:extLst>
          </p:cNvPr>
          <p:cNvGrpSpPr/>
          <p:nvPr/>
        </p:nvGrpSpPr>
        <p:grpSpPr>
          <a:xfrm>
            <a:off x="286405" y="1796495"/>
            <a:ext cx="9333188" cy="3265010"/>
            <a:chOff x="441127" y="2177692"/>
            <a:chExt cx="9333188" cy="32650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18B9028-7A42-4747-B5ED-54D9EFDB6F3D}"/>
                </a:ext>
              </a:extLst>
            </p:cNvPr>
            <p:cNvSpPr/>
            <p:nvPr/>
          </p:nvSpPr>
          <p:spPr>
            <a:xfrm>
              <a:off x="5802860" y="2265461"/>
              <a:ext cx="3662013" cy="921006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OpenCV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라이브러리</a:t>
              </a:r>
              <a:endPara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813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영상을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개의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프레임 씩 나눠 불러오기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BGR2RGB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를 이용하여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RGB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색상으로 변경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358" t="2167" r="15813" b="2565"/>
            <a:stretch/>
          </p:blipFill>
          <p:spPr>
            <a:xfrm>
              <a:off x="441127" y="2177692"/>
              <a:ext cx="4945261" cy="32650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60E1BF-D80F-4C1C-B7E6-CB5A4B58D3F7}"/>
                </a:ext>
              </a:extLst>
            </p:cNvPr>
            <p:cNvSpPr/>
            <p:nvPr/>
          </p:nvSpPr>
          <p:spPr>
            <a:xfrm>
              <a:off x="5802860" y="3444478"/>
              <a:ext cx="3971455" cy="1998224"/>
            </a:xfrm>
            <a:prstGeom prst="rect">
              <a:avLst/>
            </a:prstGeom>
          </p:spPr>
          <p:txBody>
            <a:bodyPr wrap="square" lIns="87171" tIns="43585" rIns="87171" bIns="43585">
              <a:spAutoFit/>
            </a:bodyPr>
            <a:lstStyle/>
            <a:p>
              <a:pPr algn="ctr"/>
              <a:r>
                <a:rPr lang="en-US" altLang="ko-KR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MTCNN </a:t>
              </a:r>
              <a:r>
                <a:rPr lang="ko-KR" altLang="en-US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라이브러리</a:t>
              </a:r>
              <a:endPara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813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얼굴 자동 검출하는 라이브러리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Margin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을 두어 얼굴 일부가 잘리는 것을 방지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Keep all, Post process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를 사용하여 영상에   여러 명이 나올 시 여러 명의 얼굴을 검출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Device = ‘cuda:0’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을 사용하여 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GPU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를 이용하게 하므로</a:t>
              </a: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얼굴 검출을 더욱 빠르게 함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Thresholds</a:t>
              </a:r>
              <a:r>
                <a:rPr lang="ko-KR" altLang="en-US" sz="1400" dirty="0">
                  <a:solidFill>
                    <a:srgbClr val="808284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를 사용하여 최대한 얼굴인 것만 검출</a:t>
              </a:r>
              <a:endParaRPr lang="en-US" altLang="ko-KR" sz="1400" dirty="0">
                <a:solidFill>
                  <a:srgbClr val="80828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80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3934</TotalTime>
  <Words>2779</Words>
  <Application>Microsoft Office PowerPoint</Application>
  <PresentationFormat>A4 용지(210x297mm)</PresentationFormat>
  <Paragraphs>444</Paragraphs>
  <Slides>32</Slides>
  <Notes>16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Wingdings</vt:lpstr>
      <vt:lpstr>Calibri Light</vt:lpstr>
      <vt:lpstr>Noto Sans CJK KR Light</vt:lpstr>
      <vt:lpstr>Arial</vt:lpstr>
      <vt:lpstr>맑은 고딕</vt:lpstr>
      <vt:lpstr>Calibri</vt:lpstr>
      <vt:lpstr>스웨거 TTF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이현민</dc:creator>
  <cp:lastModifiedBy>찬호 이</cp:lastModifiedBy>
  <cp:revision>373</cp:revision>
  <cp:lastPrinted>2020-01-30T02:26:31Z</cp:lastPrinted>
  <dcterms:created xsi:type="dcterms:W3CDTF">2020-01-16T02:16:59Z</dcterms:created>
  <dcterms:modified xsi:type="dcterms:W3CDTF">2020-04-29T12:06:18Z</dcterms:modified>
</cp:coreProperties>
</file>